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9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0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1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21.xml" ContentType="application/vnd.openxmlformats-officedocument.theme+xml"/>
  <Override PartName="/ppt/tags/tag1.xml" ContentType="application/vnd.openxmlformats-officedocument.presentationml.tags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98" r:id="rId4"/>
    <p:sldMasterId id="2147483908" r:id="rId5"/>
    <p:sldMasterId id="2147483910" r:id="rId6"/>
    <p:sldMasterId id="2147483812" r:id="rId7"/>
    <p:sldMasterId id="2147483906" r:id="rId8"/>
    <p:sldMasterId id="2147483807" r:id="rId9"/>
    <p:sldMasterId id="2147483664" r:id="rId10"/>
    <p:sldMasterId id="2147483876" r:id="rId11"/>
    <p:sldMasterId id="2147483816" r:id="rId12"/>
    <p:sldMasterId id="2147483913" r:id="rId13"/>
    <p:sldMasterId id="2147483671" r:id="rId14"/>
    <p:sldMasterId id="2147483674" r:id="rId15"/>
    <p:sldMasterId id="2147483677" r:id="rId16"/>
    <p:sldMasterId id="2147483826" r:id="rId17"/>
    <p:sldMasterId id="2147483836" r:id="rId18"/>
    <p:sldMasterId id="2147483846" r:id="rId19"/>
    <p:sldMasterId id="2147483856" r:id="rId20"/>
    <p:sldMasterId id="2147483866" r:id="rId21"/>
    <p:sldMasterId id="2147483886" r:id="rId22"/>
    <p:sldMasterId id="2147483896" r:id="rId23"/>
    <p:sldMasterId id="2147483927" r:id="rId24"/>
  </p:sldMasterIdLst>
  <p:notesMasterIdLst>
    <p:notesMasterId r:id="rId52"/>
  </p:notesMasterIdLst>
  <p:sldIdLst>
    <p:sldId id="258" r:id="rId25"/>
    <p:sldId id="2725" r:id="rId26"/>
    <p:sldId id="2687" r:id="rId27"/>
    <p:sldId id="2735" r:id="rId28"/>
    <p:sldId id="2737" r:id="rId29"/>
    <p:sldId id="2736" r:id="rId30"/>
    <p:sldId id="2730" r:id="rId31"/>
    <p:sldId id="264" r:id="rId32"/>
    <p:sldId id="268" r:id="rId33"/>
    <p:sldId id="269" r:id="rId34"/>
    <p:sldId id="270" r:id="rId35"/>
    <p:sldId id="2746" r:id="rId36"/>
    <p:sldId id="2703" r:id="rId37"/>
    <p:sldId id="2702" r:id="rId38"/>
    <p:sldId id="2729" r:id="rId39"/>
    <p:sldId id="2739" r:id="rId40"/>
    <p:sldId id="2742" r:id="rId41"/>
    <p:sldId id="2743" r:id="rId42"/>
    <p:sldId id="2744" r:id="rId43"/>
    <p:sldId id="271" r:id="rId44"/>
    <p:sldId id="273" r:id="rId45"/>
    <p:sldId id="279" r:id="rId46"/>
    <p:sldId id="291" r:id="rId47"/>
    <p:sldId id="2745" r:id="rId48"/>
    <p:sldId id="2738" r:id="rId49"/>
    <p:sldId id="2726" r:id="rId50"/>
    <p:sldId id="2723" r:id="rId51"/>
  </p:sldIdLst>
  <p:sldSz cx="9144000" cy="5143500" type="screen16x9"/>
  <p:notesSz cx="6858000" cy="9144000"/>
  <p:embeddedFontLst>
    <p:embeddedFont>
      <p:font typeface="Lumios Marker" pitchFamily="2" charset="77"/>
      <p:regular r:id="rId53"/>
    </p:embeddedFont>
    <p:embeddedFont>
      <p:font typeface="Sora" pitchFamily="2" charset="0"/>
      <p:regular r:id="rId54"/>
      <p:bold r:id="rId55"/>
      <p:italic r:id="rId56"/>
      <p:boldItalic r:id="rId57"/>
    </p:embeddedFont>
    <p:embeddedFont>
      <p:font typeface="Sora SemiBold" pitchFamily="2" charset="0"/>
      <p:regular r:id="rId58"/>
      <p:bold r:id="rId59"/>
      <p:italic r:id="rId60"/>
      <p:boldItalic r:id="rId61"/>
    </p:embeddedFont>
    <p:embeddedFont>
      <p:font typeface="TheSans 4-SemiLight" panose="02000403000000000003" pitchFamily="2" charset="77"/>
      <p:regular r:id="rId62"/>
      <p:italic r:id="rId63"/>
    </p:embeddedFont>
    <p:embeddedFont>
      <p:font typeface="TheSans 5-Regular" panose="02000403000000000003" pitchFamily="2" charset="77"/>
      <p:regular r:id="rId64"/>
      <p:bold r:id="rId65"/>
      <p:italic r:id="rId66"/>
      <p:boldItalic r:id="rId67"/>
    </p:embeddedFont>
    <p:embeddedFont>
      <p:font typeface="TheSans 6-SemiBold" panose="02000403000000000003" pitchFamily="2" charset="77"/>
      <p:regular r:id="rId68"/>
      <p:bold r:id="rId69"/>
      <p:italic r:id="rId70"/>
      <p:boldItalic r:id="rId71"/>
    </p:embeddedFont>
    <p:embeddedFont>
      <p:font typeface="TheSans 7-Bold" panose="02000403000000000003" pitchFamily="2" charset="77"/>
      <p:bold r:id="rId72"/>
      <p:italic r:id="rId73"/>
      <p:boldItalic r:id="rId74"/>
    </p:embeddedFont>
    <p:embeddedFont>
      <p:font typeface="TheSans 7-Bold Caps" panose="02000403000000000003" pitchFamily="2" charset="77"/>
      <p:regular r:id="rId75"/>
      <p:bold r:id="rId76"/>
      <p:italic r:id="rId77"/>
      <p:boldItalic r:id="rId78"/>
    </p:embeddedFont>
    <p:embeddedFont>
      <p:font typeface="TheSans Black Plain" panose="02000403000000000003" pitchFamily="2" charset="77"/>
      <p:bold r:id="rId79"/>
      <p:italic r:id="rId80"/>
      <p:boldItalic r:id="rId81"/>
    </p:embeddedFont>
    <p:embeddedFont>
      <p:font typeface="TheSans SemiLight Plain" panose="02000403000000000003" pitchFamily="2" charset="77"/>
      <p:regular r:id="rId82"/>
      <p:bold r:id="rId83"/>
      <p:italic r:id="rId84"/>
      <p:boldItalic r:id="rId85"/>
    </p:embeddedFont>
    <p:embeddedFont>
      <p:font typeface="Trebuchet MS" panose="020B0703020202090204" pitchFamily="34" charset="0"/>
      <p:regular r:id="rId86"/>
      <p:bold r:id="rId87"/>
      <p:italic r:id="rId88"/>
      <p:boldItalic r:id="rId8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A0A4"/>
    <a:srgbClr val="FFE097"/>
    <a:srgbClr val="9C559D"/>
    <a:srgbClr val="4684BB"/>
    <a:srgbClr val="4FB6B6"/>
    <a:srgbClr val="F9F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87"/>
    <p:restoredTop sz="90340"/>
  </p:normalViewPr>
  <p:slideViewPr>
    <p:cSldViewPr snapToGrid="0">
      <p:cViewPr varScale="1">
        <p:scale>
          <a:sx n="154" d="100"/>
          <a:sy n="154" d="100"/>
        </p:scale>
        <p:origin x="1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84" Type="http://schemas.openxmlformats.org/officeDocument/2006/relationships/font" Target="fonts/font32.fntdata"/><Relationship Id="rId89" Type="http://schemas.openxmlformats.org/officeDocument/2006/relationships/font" Target="fonts/font37.fntdata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74" Type="http://schemas.openxmlformats.org/officeDocument/2006/relationships/font" Target="fonts/font22.fntdata"/><Relationship Id="rId79" Type="http://schemas.openxmlformats.org/officeDocument/2006/relationships/font" Target="fonts/font27.fntdata"/><Relationship Id="rId5" Type="http://schemas.openxmlformats.org/officeDocument/2006/relationships/slideMaster" Target="slideMasters/slideMaster2.xml"/><Relationship Id="rId90" Type="http://schemas.openxmlformats.org/officeDocument/2006/relationships/presProps" Target="presProps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3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7.xml"/><Relationship Id="rId72" Type="http://schemas.openxmlformats.org/officeDocument/2006/relationships/font" Target="fonts/font20.fntdata"/><Relationship Id="rId80" Type="http://schemas.openxmlformats.org/officeDocument/2006/relationships/font" Target="fonts/font28.fntdata"/><Relationship Id="rId85" Type="http://schemas.openxmlformats.org/officeDocument/2006/relationships/font" Target="fonts/font33.fntdata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7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font" Target="fonts/font23.fntdata"/><Relationship Id="rId83" Type="http://schemas.openxmlformats.org/officeDocument/2006/relationships/font" Target="fonts/font31.fntdata"/><Relationship Id="rId88" Type="http://schemas.openxmlformats.org/officeDocument/2006/relationships/font" Target="fonts/font36.fntdata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font" Target="fonts/font5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font" Target="fonts/font26.fntdata"/><Relationship Id="rId81" Type="http://schemas.openxmlformats.org/officeDocument/2006/relationships/font" Target="fonts/font29.fntdata"/><Relationship Id="rId86" Type="http://schemas.openxmlformats.org/officeDocument/2006/relationships/font" Target="fonts/font34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font" Target="fonts/font3.fntdata"/><Relationship Id="rId76" Type="http://schemas.openxmlformats.org/officeDocument/2006/relationships/font" Target="fonts/font24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19.fntdata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21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font" Target="fonts/font14.fntdata"/><Relationship Id="rId87" Type="http://schemas.openxmlformats.org/officeDocument/2006/relationships/font" Target="fonts/font35.fntdata"/><Relationship Id="rId61" Type="http://schemas.openxmlformats.org/officeDocument/2006/relationships/font" Target="fonts/font9.fntdata"/><Relationship Id="rId82" Type="http://schemas.openxmlformats.org/officeDocument/2006/relationships/font" Target="fonts/font30.fntdata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56" Type="http://schemas.openxmlformats.org/officeDocument/2006/relationships/font" Target="fonts/font4.fntdata"/><Relationship Id="rId77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88BD5-80EC-9243-BB6C-FE1621FBF3E4}" type="datetimeFigureOut">
              <a:rPr lang="de-DE" smtClean="0"/>
              <a:t>06.03.26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354D5-01CA-D846-B927-F47CD8D8C3D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6674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Datenplattform als Leitprojekt – alle fünf Kommunen beteiligt </a:t>
            </a:r>
          </a:p>
          <a:p>
            <a:pPr marL="171450" indent="-171450">
              <a:buFontTx/>
              <a:buChar char="-"/>
            </a:pPr>
            <a:r>
              <a:rPr lang="de-DE" dirty="0"/>
              <a:t>Projektkoordination zentral</a:t>
            </a:r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354D5-01CA-D846-B927-F47CD8D8C3DC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8137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5 für SWF: inhaltlich</a:t>
            </a:r>
            <a:br>
              <a:rPr lang="de-DE" dirty="0"/>
            </a:br>
            <a:r>
              <a:rPr lang="de-DE" dirty="0"/>
              <a:t>SIT: technisch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354D5-01CA-D846-B927-F47CD8D8C3DC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4525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Welche Use Cases liegen bereits auf unserer Datenplattform? </a:t>
            </a:r>
          </a:p>
          <a:p>
            <a:pPr marL="171450" indent="-171450">
              <a:buFontTx/>
              <a:buChar char="-"/>
            </a:pPr>
            <a:r>
              <a:rPr lang="de-DE" dirty="0"/>
              <a:t>Inhalte und Use Cases detaillierter dargestellt in einer Prezi, die wir gern im Nachgang zur Verfügung stellen </a:t>
            </a:r>
          </a:p>
          <a:p>
            <a:pPr marL="171450" indent="-171450">
              <a:buFontTx/>
              <a:buChar char="-"/>
            </a:pPr>
            <a:r>
              <a:rPr lang="de-DE" dirty="0"/>
              <a:t>Einblick in welchen Bereichen wir Use Cases umgesetzt haben </a:t>
            </a:r>
          </a:p>
          <a:p>
            <a:pPr marL="171450" indent="-171450">
              <a:buFontTx/>
              <a:buChar char="-"/>
            </a:pPr>
            <a:r>
              <a:rPr lang="de-DE" dirty="0">
                <a:sym typeface="Wingdings" pitchFamily="2" charset="2"/>
              </a:rPr>
              <a:t> Sprung zu Prezi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354D5-01CA-D846-B927-F47CD8D8C3DC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1100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36712-6E44-4D7B-902A-8382B24042D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r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r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196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AEC81-E894-5CA4-8896-57DCDDEA5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609FCFE-3631-D640-ADB0-50774F69C8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4A6137E-6E55-C951-BCFB-10B7725759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202976-5819-3799-FCC9-DFAA87EC5A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36712-6E44-4D7B-902A-8382B24042D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r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r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148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36712-6E44-4D7B-902A-8382B24042D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r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r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396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36712-6E44-4D7B-902A-8382B24042D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r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r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463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1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1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1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1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1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799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</p:spTree>
    <p:extLst>
      <p:ext uri="{BB962C8B-B14F-4D97-AF65-F5344CB8AC3E}">
        <p14:creationId xmlns:p14="http://schemas.microsoft.com/office/powerpoint/2010/main" val="40568434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1DE12658-ACDB-B9DC-EF05-CD41BDDCDA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191730"/>
            <a:ext cx="6586537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</p:spTree>
    <p:extLst>
      <p:ext uri="{BB962C8B-B14F-4D97-AF65-F5344CB8AC3E}">
        <p14:creationId xmlns:p14="http://schemas.microsoft.com/office/powerpoint/2010/main" val="12567729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7139576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2" y="2036600"/>
            <a:ext cx="7139578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  <a:p>
            <a:pPr lvl="0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64047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4926575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78160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184418"/>
            <a:ext cx="4926576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17862891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260182"/>
            <a:ext cx="4719107" cy="66082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</a:t>
            </a:r>
          </a:p>
        </p:txBody>
      </p:sp>
    </p:spTree>
    <p:extLst>
      <p:ext uri="{BB962C8B-B14F-4D97-AF65-F5344CB8AC3E}">
        <p14:creationId xmlns:p14="http://schemas.microsoft.com/office/powerpoint/2010/main" val="9504229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184418"/>
            <a:ext cx="4719107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29650101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2B447984-BC82-C645-C52C-84BA5DA37F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099523"/>
            <a:ext cx="6586537" cy="451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CA3BDFFE-30A4-AA26-DC39-2BA108CABA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0453" y="1551402"/>
            <a:ext cx="6586536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latin typeface="TheSans 7-Bold" panose="020B0502050302020203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69017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Platz für eine Bildunterschrift: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</p:spTree>
    <p:extLst>
      <p:ext uri="{BB962C8B-B14F-4D97-AF65-F5344CB8AC3E}">
        <p14:creationId xmlns:p14="http://schemas.microsoft.com/office/powerpoint/2010/main" val="40453533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</p:spTree>
    <p:extLst>
      <p:ext uri="{BB962C8B-B14F-4D97-AF65-F5344CB8AC3E}">
        <p14:creationId xmlns:p14="http://schemas.microsoft.com/office/powerpoint/2010/main" val="8369303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1DE12658-ACDB-B9DC-EF05-CD41BDDCDA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191730"/>
            <a:ext cx="6586537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</p:spTree>
    <p:extLst>
      <p:ext uri="{BB962C8B-B14F-4D97-AF65-F5344CB8AC3E}">
        <p14:creationId xmlns:p14="http://schemas.microsoft.com/office/powerpoint/2010/main" val="173053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1DE12658-ACDB-B9DC-EF05-CD41BDDCDA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191730"/>
            <a:ext cx="6586537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</p:spTree>
    <p:extLst>
      <p:ext uri="{BB962C8B-B14F-4D97-AF65-F5344CB8AC3E}">
        <p14:creationId xmlns:p14="http://schemas.microsoft.com/office/powerpoint/2010/main" val="41160384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7139576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2" y="2036600"/>
            <a:ext cx="7139578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  <a:p>
            <a:pPr lvl="0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094625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4926575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22447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184418"/>
            <a:ext cx="4926576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7617087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260182"/>
            <a:ext cx="4719107" cy="66082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</a:t>
            </a:r>
          </a:p>
        </p:txBody>
      </p:sp>
    </p:spTree>
    <p:extLst>
      <p:ext uri="{BB962C8B-B14F-4D97-AF65-F5344CB8AC3E}">
        <p14:creationId xmlns:p14="http://schemas.microsoft.com/office/powerpoint/2010/main" val="34925012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184418"/>
            <a:ext cx="4719107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31669759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2B447984-BC82-C645-C52C-84BA5DA37F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099523"/>
            <a:ext cx="6586537" cy="451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CA3BDFFE-30A4-AA26-DC39-2BA108CABA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0453" y="1551402"/>
            <a:ext cx="6586536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latin typeface="TheSans 7-Bold" panose="020B0502050302020203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40815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Platz für eine Bildunterschrift: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</p:spTree>
    <p:extLst>
      <p:ext uri="{BB962C8B-B14F-4D97-AF65-F5344CB8AC3E}">
        <p14:creationId xmlns:p14="http://schemas.microsoft.com/office/powerpoint/2010/main" val="908291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55D1868-8062-CF8F-1F4B-ADC5376FC9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11" t="-1" b="16327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95CB07E8-AFE8-5F03-A9CE-EF163D67B172}"/>
              </a:ext>
            </a:extLst>
          </p:cNvPr>
          <p:cNvCxnSpPr>
            <a:cxnSpLocks/>
          </p:cNvCxnSpPr>
          <p:nvPr userDrawn="1"/>
        </p:nvCxnSpPr>
        <p:spPr>
          <a:xfrm>
            <a:off x="8514160" y="1815666"/>
            <a:ext cx="0" cy="332783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feld 46">
            <a:extLst>
              <a:ext uri="{FF2B5EF4-FFF2-40B4-BE49-F238E27FC236}">
                <a16:creationId xmlns:a16="http://schemas.microsoft.com/office/drawing/2014/main" id="{E1A5CDB7-29D6-C76F-EF9E-9A63E9DF44CF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bg1"/>
                </a:solidFill>
                <a:latin typeface="+mj-lt"/>
              </a:rPr>
              <a:t>Südwestfalen-IT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6E8F6DAA-D6EB-DED1-E33D-D662DBF64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1296" y="343888"/>
            <a:ext cx="3086100" cy="930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D961CAF-583A-C0F4-CF50-0A945821C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841" y="1923920"/>
            <a:ext cx="6588453" cy="756084"/>
          </a:xfrm>
        </p:spPr>
        <p:txBody>
          <a:bodyPr anchor="t"/>
          <a:lstStyle>
            <a:lvl1pPr algn="l"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07F620C1-7A13-99BA-30C1-D79808748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841" y="2734009"/>
            <a:ext cx="6588453" cy="111176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617ED59-DFF4-65D8-36D3-1C2C003265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35050" y="1661791"/>
            <a:ext cx="2046740" cy="1996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00" b="0">
                <a:solidFill>
                  <a:schemeClr val="bg1"/>
                </a:solidFill>
                <a:latin typeface="+mn-lt"/>
              </a:rPr>
              <a:t>Südwestfalen-IT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DA43A14-630C-4341-EC1A-DA6AC6E8DECE}"/>
              </a:ext>
            </a:extLst>
          </p:cNvPr>
          <p:cNvSpPr/>
          <p:nvPr userDrawn="1"/>
        </p:nvSpPr>
        <p:spPr>
          <a:xfrm>
            <a:off x="7592769" y="0"/>
            <a:ext cx="917575" cy="1550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6123EF0-D032-B1E1-1509-950C32AC4E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726362" y="1009616"/>
            <a:ext cx="625966" cy="4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57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1D339FC-5402-BE88-3DF8-A6DCF12B33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87" b="16304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E3411A6D-3CE1-0115-C556-66BEA18C0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841" y="1923920"/>
            <a:ext cx="6588453" cy="756084"/>
          </a:xfrm>
        </p:spPr>
        <p:txBody>
          <a:bodyPr anchor="t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FFCE78-C525-A47F-DD6A-262586D0D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841" y="2734009"/>
            <a:ext cx="6588453" cy="111176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C6C2B99-104A-E443-3BF5-F6594D7DDE4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35050" y="1661791"/>
            <a:ext cx="2046740" cy="1996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00" b="0">
                <a:solidFill>
                  <a:schemeClr val="tx1"/>
                </a:solidFill>
                <a:latin typeface="+mn-lt"/>
              </a:rPr>
              <a:t>Südwestfalen-IT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11C7551-A492-A76F-43A2-53FD786F9596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latin typeface="+mj-lt"/>
              </a:rPr>
              <a:t>Südwestfalen-IT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32C86E-01F6-2498-9455-FC5B4B6485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1296" y="343888"/>
            <a:ext cx="3086100" cy="930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484F6380-61E9-A9B5-52A7-FE6F28BE65D1}"/>
              </a:ext>
            </a:extLst>
          </p:cNvPr>
          <p:cNvCxnSpPr>
            <a:cxnSpLocks/>
          </p:cNvCxnSpPr>
          <p:nvPr userDrawn="1"/>
        </p:nvCxnSpPr>
        <p:spPr>
          <a:xfrm>
            <a:off x="8514160" y="1815666"/>
            <a:ext cx="0" cy="332783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027A1CE4-D919-B931-7825-438363F7C185}"/>
              </a:ext>
            </a:extLst>
          </p:cNvPr>
          <p:cNvSpPr/>
          <p:nvPr userDrawn="1"/>
        </p:nvSpPr>
        <p:spPr>
          <a:xfrm>
            <a:off x="7592769" y="0"/>
            <a:ext cx="917575" cy="1550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1DC1FD2-E7AF-5EE9-1E95-47D7192E6A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726362" y="1009616"/>
            <a:ext cx="625966" cy="4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17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dunk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5">
            <a:extLst>
              <a:ext uri="{FF2B5EF4-FFF2-40B4-BE49-F238E27FC236}">
                <a16:creationId xmlns:a16="http://schemas.microsoft.com/office/drawing/2014/main" id="{22D5DE46-9282-6C4C-9397-B5B7BC7B09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</p:spPr>
        <p:txBody>
          <a:bodyPr lIns="252000" tIns="1044000" anchor="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Bild nach dem Einfügen auf </a:t>
            </a:r>
            <a:br>
              <a:rPr lang="de-DE"/>
            </a:br>
            <a:r>
              <a:rPr lang="de-DE"/>
              <a:t>85 % Transparenz setzen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6BFB690A-C5E2-D67B-43A1-522324B55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1296" y="343888"/>
            <a:ext cx="3086100" cy="930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D89F1E3-EB36-7496-DD49-B7BA83790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841" y="1923920"/>
            <a:ext cx="6588453" cy="756084"/>
          </a:xfrm>
        </p:spPr>
        <p:txBody>
          <a:bodyPr anchor="t"/>
          <a:lstStyle>
            <a:lvl1pPr algn="l"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61F7A214-90B3-2CB5-9205-E00AB2F98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841" y="2734009"/>
            <a:ext cx="6588453" cy="111176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D1C261B-7AFF-07F0-2913-3D92A4F5AA1B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bg1"/>
                </a:solidFill>
                <a:latin typeface="+mj-lt"/>
              </a:rPr>
              <a:t>Südwestfalen-IT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036CF803-632D-0258-BCC7-C0C438C2E47F}"/>
              </a:ext>
            </a:extLst>
          </p:cNvPr>
          <p:cNvCxnSpPr>
            <a:cxnSpLocks/>
          </p:cNvCxnSpPr>
          <p:nvPr userDrawn="1"/>
        </p:nvCxnSpPr>
        <p:spPr>
          <a:xfrm>
            <a:off x="8514160" y="1815666"/>
            <a:ext cx="0" cy="332783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hteck 2">
            <a:extLst>
              <a:ext uri="{FF2B5EF4-FFF2-40B4-BE49-F238E27FC236}">
                <a16:creationId xmlns:a16="http://schemas.microsoft.com/office/drawing/2014/main" id="{815FA17B-AC25-009E-7BEF-332616E4509D}"/>
              </a:ext>
            </a:extLst>
          </p:cNvPr>
          <p:cNvSpPr/>
          <p:nvPr userDrawn="1"/>
        </p:nvSpPr>
        <p:spPr>
          <a:xfrm>
            <a:off x="7592769" y="0"/>
            <a:ext cx="917575" cy="1550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5793CF-4CED-AB19-1EB3-5F1B669DC7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726362" y="1009616"/>
            <a:ext cx="625966" cy="405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B905F85-BE00-0242-7144-882702D5FB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35050" y="1661791"/>
            <a:ext cx="2046740" cy="1996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00" b="0">
                <a:solidFill>
                  <a:schemeClr val="bg1"/>
                </a:solidFill>
                <a:latin typeface="+mn-lt"/>
              </a:rPr>
              <a:t>Südwestfalen-IT</a:t>
            </a:r>
          </a:p>
        </p:txBody>
      </p:sp>
    </p:spTree>
    <p:extLst>
      <p:ext uri="{BB962C8B-B14F-4D97-AF65-F5344CB8AC3E}">
        <p14:creationId xmlns:p14="http://schemas.microsoft.com/office/powerpoint/2010/main" val="22032180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7139576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2" y="2036600"/>
            <a:ext cx="7139578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  <a:p>
            <a:pPr lvl="0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230707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mit Bild he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5">
            <a:extLst>
              <a:ext uri="{FF2B5EF4-FFF2-40B4-BE49-F238E27FC236}">
                <a16:creationId xmlns:a16="http://schemas.microsoft.com/office/drawing/2014/main" id="{22D5DE46-9282-6C4C-9397-B5B7BC7B09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655" y="0"/>
            <a:ext cx="9144000" cy="5143500"/>
          </a:xfrm>
        </p:spPr>
        <p:txBody>
          <a:bodyPr lIns="252000" tIns="1044000" anchor="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Bild nach dem Einfügen auf </a:t>
            </a:r>
            <a:br>
              <a:rPr lang="de-DE"/>
            </a:br>
            <a:r>
              <a:rPr lang="de-DE"/>
              <a:t>85 % Transparenz setzen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6BFB690A-C5E2-D67B-43A1-522324B55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1296" y="343888"/>
            <a:ext cx="3086100" cy="930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D89F1E3-EB36-7496-DD49-B7BA83790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841" y="1923920"/>
            <a:ext cx="6588453" cy="756084"/>
          </a:xfrm>
        </p:spPr>
        <p:txBody>
          <a:bodyPr anchor="t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61F7A214-90B3-2CB5-9205-E00AB2F98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841" y="2734009"/>
            <a:ext cx="6588453" cy="111176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D1C261B-7AFF-07F0-2913-3D92A4F5AA1B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tx1"/>
                </a:solidFill>
                <a:latin typeface="+mj-lt"/>
              </a:rPr>
              <a:t>Südwestfalen-IT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036CF803-632D-0258-BCC7-C0C438C2E47F}"/>
              </a:ext>
            </a:extLst>
          </p:cNvPr>
          <p:cNvCxnSpPr>
            <a:cxnSpLocks/>
          </p:cNvCxnSpPr>
          <p:nvPr userDrawn="1"/>
        </p:nvCxnSpPr>
        <p:spPr>
          <a:xfrm>
            <a:off x="8514160" y="1815666"/>
            <a:ext cx="0" cy="332783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hteck 2">
            <a:extLst>
              <a:ext uri="{FF2B5EF4-FFF2-40B4-BE49-F238E27FC236}">
                <a16:creationId xmlns:a16="http://schemas.microsoft.com/office/drawing/2014/main" id="{815FA17B-AC25-009E-7BEF-332616E4509D}"/>
              </a:ext>
            </a:extLst>
          </p:cNvPr>
          <p:cNvSpPr/>
          <p:nvPr userDrawn="1"/>
        </p:nvSpPr>
        <p:spPr>
          <a:xfrm>
            <a:off x="7592769" y="0"/>
            <a:ext cx="917575" cy="1550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5793CF-4CED-AB19-1EB3-5F1B669DC7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726362" y="1009616"/>
            <a:ext cx="625966" cy="405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B905F85-BE00-0242-7144-882702D5FB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35050" y="1661791"/>
            <a:ext cx="2046740" cy="1996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00" b="0">
                <a:solidFill>
                  <a:schemeClr val="tx1"/>
                </a:solidFill>
                <a:latin typeface="+mn-lt"/>
              </a:rPr>
              <a:t>Südwestfalen-IT</a:t>
            </a:r>
          </a:p>
        </p:txBody>
      </p:sp>
    </p:spTree>
    <p:extLst>
      <p:ext uri="{BB962C8B-B14F-4D97-AF65-F5344CB8AC3E}">
        <p14:creationId xmlns:p14="http://schemas.microsoft.com/office/powerpoint/2010/main" val="796455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 mit Bild sit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5">
            <a:extLst>
              <a:ext uri="{FF2B5EF4-FFF2-40B4-BE49-F238E27FC236}">
                <a16:creationId xmlns:a16="http://schemas.microsoft.com/office/drawing/2014/main" id="{22D5DE46-9282-6C4C-9397-B5B7BC7B09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</p:spPr>
        <p:txBody>
          <a:bodyPr lIns="252000" tIns="1044000" anchor="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Bild nach dem Einfügen auf </a:t>
            </a:r>
            <a:br>
              <a:rPr lang="de-DE"/>
            </a:br>
            <a:r>
              <a:rPr lang="de-DE"/>
              <a:t>85 % Transparenz setzen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6BFB690A-C5E2-D67B-43A1-522324B55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1296" y="343888"/>
            <a:ext cx="3086100" cy="930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D89F1E3-EB36-7496-DD49-B7BA83790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841" y="1923920"/>
            <a:ext cx="6588453" cy="756084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61F7A214-90B3-2CB5-9205-E00AB2F98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841" y="2734009"/>
            <a:ext cx="6588453" cy="111176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D1C261B-7AFF-07F0-2913-3D92A4F5AA1B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bg1"/>
                </a:solidFill>
                <a:latin typeface="+mj-lt"/>
              </a:rPr>
              <a:t>Südwestfalen-IT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15FA17B-AC25-009E-7BEF-332616E4509D}"/>
              </a:ext>
            </a:extLst>
          </p:cNvPr>
          <p:cNvSpPr/>
          <p:nvPr userDrawn="1"/>
        </p:nvSpPr>
        <p:spPr>
          <a:xfrm>
            <a:off x="7592769" y="0"/>
            <a:ext cx="917575" cy="1550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5793CF-4CED-AB19-1EB3-5F1B669DC7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726362" y="1009616"/>
            <a:ext cx="625966" cy="405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B905F85-BE00-0242-7144-882702D5FB22}"/>
              </a:ext>
            </a:extLst>
          </p:cNvPr>
          <p:cNvSpPr txBox="1"/>
          <p:nvPr userDrawn="1"/>
        </p:nvSpPr>
        <p:spPr>
          <a:xfrm>
            <a:off x="635050" y="1661791"/>
            <a:ext cx="2046740" cy="1996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00" b="0">
                <a:solidFill>
                  <a:schemeClr val="bg1"/>
                </a:solidFill>
                <a:latin typeface="+mn-lt"/>
              </a:rPr>
              <a:t>Südwestfalen-IT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036CF803-632D-0258-BCC7-C0C438C2E47F}"/>
              </a:ext>
            </a:extLst>
          </p:cNvPr>
          <p:cNvCxnSpPr>
            <a:cxnSpLocks/>
          </p:cNvCxnSpPr>
          <p:nvPr userDrawn="1"/>
        </p:nvCxnSpPr>
        <p:spPr>
          <a:xfrm>
            <a:off x="8514160" y="1815666"/>
            <a:ext cx="0" cy="33278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405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folie mit Bild motivated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5">
            <a:extLst>
              <a:ext uri="{FF2B5EF4-FFF2-40B4-BE49-F238E27FC236}">
                <a16:creationId xmlns:a16="http://schemas.microsoft.com/office/drawing/2014/main" id="{22D5DE46-9282-6C4C-9397-B5B7BC7B09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</p:spPr>
        <p:txBody>
          <a:bodyPr lIns="252000" tIns="1044000" anchor="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Bild nach dem Einfügen auf </a:t>
            </a:r>
            <a:br>
              <a:rPr lang="de-DE"/>
            </a:br>
            <a:r>
              <a:rPr lang="de-DE"/>
              <a:t>85 % Transparenz setzen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6BFB690A-C5E2-D67B-43A1-522324B55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1296" y="343888"/>
            <a:ext cx="3086100" cy="930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D89F1E3-EB36-7496-DD49-B7BA83790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841" y="1923920"/>
            <a:ext cx="6588453" cy="756084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61F7A214-90B3-2CB5-9205-E00AB2F98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841" y="2734009"/>
            <a:ext cx="6588453" cy="111176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D1C261B-7AFF-07F0-2913-3D92A4F5AA1B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bg1"/>
                </a:solidFill>
                <a:latin typeface="+mj-lt"/>
              </a:rPr>
              <a:t>Südwestfalen-IT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15FA17B-AC25-009E-7BEF-332616E4509D}"/>
              </a:ext>
            </a:extLst>
          </p:cNvPr>
          <p:cNvSpPr/>
          <p:nvPr userDrawn="1"/>
        </p:nvSpPr>
        <p:spPr>
          <a:xfrm>
            <a:off x="7592769" y="0"/>
            <a:ext cx="917575" cy="1550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5793CF-4CED-AB19-1EB3-5F1B669DC7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726362" y="1009616"/>
            <a:ext cx="625966" cy="405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B905F85-BE00-0242-7144-882702D5FB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35050" y="1661791"/>
            <a:ext cx="2046740" cy="1996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00" b="0">
                <a:solidFill>
                  <a:schemeClr val="bg1"/>
                </a:solidFill>
                <a:latin typeface="+mn-lt"/>
              </a:rPr>
              <a:t>Südwestfalen-IT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036CF803-632D-0258-BCC7-C0C438C2E47F}"/>
              </a:ext>
            </a:extLst>
          </p:cNvPr>
          <p:cNvCxnSpPr>
            <a:cxnSpLocks/>
          </p:cNvCxnSpPr>
          <p:nvPr userDrawn="1"/>
        </p:nvCxnSpPr>
        <p:spPr>
          <a:xfrm>
            <a:off x="8514160" y="1815666"/>
            <a:ext cx="0" cy="33278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0297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 mit Bild vision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5">
            <a:extLst>
              <a:ext uri="{FF2B5EF4-FFF2-40B4-BE49-F238E27FC236}">
                <a16:creationId xmlns:a16="http://schemas.microsoft.com/office/drawing/2014/main" id="{22D5DE46-9282-6C4C-9397-B5B7BC7B09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</p:spPr>
        <p:txBody>
          <a:bodyPr lIns="252000" tIns="1044000" anchor="t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/>
              <a:t>Bild nach dem Einfügen auf </a:t>
            </a:r>
            <a:br>
              <a:rPr lang="de-DE"/>
            </a:br>
            <a:r>
              <a:rPr lang="de-DE"/>
              <a:t>85 % Transparenz setzen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6BFB690A-C5E2-D67B-43A1-522324B55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1296" y="343888"/>
            <a:ext cx="3086100" cy="930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D89F1E3-EB36-7496-DD49-B7BA83790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841" y="1923920"/>
            <a:ext cx="6588453" cy="756084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61F7A214-90B3-2CB5-9205-E00AB2F98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841" y="2734009"/>
            <a:ext cx="6588453" cy="111176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D1C261B-7AFF-07F0-2913-3D92A4F5AA1B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bg1"/>
                </a:solidFill>
                <a:latin typeface="+mj-lt"/>
              </a:rPr>
              <a:t>Südwestfalen-IT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15FA17B-AC25-009E-7BEF-332616E4509D}"/>
              </a:ext>
            </a:extLst>
          </p:cNvPr>
          <p:cNvSpPr/>
          <p:nvPr userDrawn="1"/>
        </p:nvSpPr>
        <p:spPr>
          <a:xfrm>
            <a:off x="7592769" y="0"/>
            <a:ext cx="917575" cy="1550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5793CF-4CED-AB19-1EB3-5F1B669DC7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726362" y="1009616"/>
            <a:ext cx="625966" cy="405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B905F85-BE00-0242-7144-882702D5FB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35050" y="1661791"/>
            <a:ext cx="2046740" cy="1996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00" b="0">
                <a:solidFill>
                  <a:schemeClr val="bg1"/>
                </a:solidFill>
                <a:latin typeface="+mn-lt"/>
              </a:rPr>
              <a:t>Südwestfalen-IT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036CF803-632D-0258-BCC7-C0C438C2E47F}"/>
              </a:ext>
            </a:extLst>
          </p:cNvPr>
          <p:cNvCxnSpPr>
            <a:cxnSpLocks/>
          </p:cNvCxnSpPr>
          <p:nvPr userDrawn="1"/>
        </p:nvCxnSpPr>
        <p:spPr>
          <a:xfrm>
            <a:off x="8514160" y="1815666"/>
            <a:ext cx="0" cy="33278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7603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 mit Bild dynamic 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5">
            <a:extLst>
              <a:ext uri="{FF2B5EF4-FFF2-40B4-BE49-F238E27FC236}">
                <a16:creationId xmlns:a16="http://schemas.microsoft.com/office/drawing/2014/main" id="{22D5DE46-9282-6C4C-9397-B5B7BC7B09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</p:spPr>
        <p:txBody>
          <a:bodyPr lIns="252000" tIns="1044000" anchor="t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/>
              <a:t>Bild nach dem Einfügen auf </a:t>
            </a:r>
            <a:br>
              <a:rPr lang="de-DE"/>
            </a:br>
            <a:r>
              <a:rPr lang="de-DE"/>
              <a:t>85 % Transparenz setzen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6BFB690A-C5E2-D67B-43A1-522324B55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1296" y="343888"/>
            <a:ext cx="3086100" cy="930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D89F1E3-EB36-7496-DD49-B7BA83790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841" y="1923920"/>
            <a:ext cx="6588453" cy="756084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61F7A214-90B3-2CB5-9205-E00AB2F98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841" y="2734009"/>
            <a:ext cx="6588453" cy="111176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D1C261B-7AFF-07F0-2913-3D92A4F5AA1B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bg1"/>
                </a:solidFill>
                <a:latin typeface="+mj-lt"/>
              </a:rPr>
              <a:t>Südwestfalen-IT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15FA17B-AC25-009E-7BEF-332616E4509D}"/>
              </a:ext>
            </a:extLst>
          </p:cNvPr>
          <p:cNvSpPr/>
          <p:nvPr userDrawn="1"/>
        </p:nvSpPr>
        <p:spPr>
          <a:xfrm>
            <a:off x="7592769" y="0"/>
            <a:ext cx="917575" cy="1550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5793CF-4CED-AB19-1EB3-5F1B669DC7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726362" y="1009616"/>
            <a:ext cx="625966" cy="405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B905F85-BE00-0242-7144-882702D5FB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35050" y="1661791"/>
            <a:ext cx="2046740" cy="1996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00" b="0">
                <a:solidFill>
                  <a:schemeClr val="bg1"/>
                </a:solidFill>
                <a:latin typeface="+mn-lt"/>
              </a:rPr>
              <a:t>Südwestfalen-IT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036CF803-632D-0258-BCC7-C0C438C2E47F}"/>
              </a:ext>
            </a:extLst>
          </p:cNvPr>
          <p:cNvCxnSpPr>
            <a:cxnSpLocks/>
          </p:cNvCxnSpPr>
          <p:nvPr userDrawn="1"/>
        </p:nvCxnSpPr>
        <p:spPr>
          <a:xfrm>
            <a:off x="8514160" y="1815666"/>
            <a:ext cx="0" cy="33278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407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6299C88-103D-ED63-2D86-19EDCFD2BA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11" t="-1" b="16327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11A4D6B-CA83-710E-1FAA-C88C1FACAA27}"/>
              </a:ext>
            </a:extLst>
          </p:cNvPr>
          <p:cNvCxnSpPr>
            <a:cxnSpLocks/>
          </p:cNvCxnSpPr>
          <p:nvPr userDrawn="1"/>
        </p:nvCxnSpPr>
        <p:spPr>
          <a:xfrm>
            <a:off x="8514160" y="0"/>
            <a:ext cx="0" cy="381388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A8CFA473-C4D5-CEB6-F9C5-E9FB8F94AD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742" y="343888"/>
            <a:ext cx="3086100" cy="930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2E9BCC0-CC5C-2F23-56A8-812990CE6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502" y="4107824"/>
            <a:ext cx="3890224" cy="623720"/>
          </a:xfrm>
        </p:spPr>
        <p:txBody>
          <a:bodyPr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Inhalt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D141E05-EB58-F0B7-17B5-D0F0F688DD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9838" y="791386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67CE62B-6AE2-BBC0-A57B-68123FC2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839" y="1446433"/>
            <a:ext cx="1350000" cy="27027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0D1047-3F18-A155-86D1-494F7E75F1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842" y="1885927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2752502A-6068-1EEA-2094-E3A15E2322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604" y="2543867"/>
            <a:ext cx="1350000" cy="27000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ACAD0CEE-33EC-DFB6-C102-B1989E19BC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604" y="2986886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1F4A3028-A7BB-BBBC-6DFF-BEC62B4009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9842" y="3642827"/>
            <a:ext cx="1350000" cy="27000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Textplatzhalter 27">
            <a:extLst>
              <a:ext uri="{FF2B5EF4-FFF2-40B4-BE49-F238E27FC236}">
                <a16:creationId xmlns:a16="http://schemas.microsoft.com/office/drawing/2014/main" id="{F233936F-4B66-D432-ADD6-F791EBA78E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33933" y="791386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8AD39F20-5F37-40C6-0937-CA6A73F141C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33934" y="1446433"/>
            <a:ext cx="1350000" cy="27027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3" name="Textplatzhalter 31">
            <a:extLst>
              <a:ext uri="{FF2B5EF4-FFF2-40B4-BE49-F238E27FC236}">
                <a16:creationId xmlns:a16="http://schemas.microsoft.com/office/drawing/2014/main" id="{624488B6-31F1-5CA1-04ED-6D44EBBE12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3937" y="1885927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821A4E0F-5204-88D4-81C3-1B1B87876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638699" y="2543867"/>
            <a:ext cx="1350000" cy="27000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platzhalter 35">
            <a:extLst>
              <a:ext uri="{FF2B5EF4-FFF2-40B4-BE49-F238E27FC236}">
                <a16:creationId xmlns:a16="http://schemas.microsoft.com/office/drawing/2014/main" id="{7591F082-3675-C93E-171E-0FA9FBC6AE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38699" y="2986886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36" name="Textplatzhalter 37">
            <a:extLst>
              <a:ext uri="{FF2B5EF4-FFF2-40B4-BE49-F238E27FC236}">
                <a16:creationId xmlns:a16="http://schemas.microsoft.com/office/drawing/2014/main" id="{FF50C94A-8DF7-B162-2166-5E287A28DA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633937" y="3642827"/>
            <a:ext cx="1350000" cy="27000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Textplatzhalter 39">
            <a:extLst>
              <a:ext uri="{FF2B5EF4-FFF2-40B4-BE49-F238E27FC236}">
                <a16:creationId xmlns:a16="http://schemas.microsoft.com/office/drawing/2014/main" id="{5F15274E-AD60-F5B5-535E-467F763EAB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1736" y="791386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38" name="Textplatzhalter 41">
            <a:extLst>
              <a:ext uri="{FF2B5EF4-FFF2-40B4-BE49-F238E27FC236}">
                <a16:creationId xmlns:a16="http://schemas.microsoft.com/office/drawing/2014/main" id="{48AAA2E5-E56D-8E9E-03B8-6888BCAB9D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21737" y="1446433"/>
            <a:ext cx="1350000" cy="27027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9" name="Textplatzhalter 43">
            <a:extLst>
              <a:ext uri="{FF2B5EF4-FFF2-40B4-BE49-F238E27FC236}">
                <a16:creationId xmlns:a16="http://schemas.microsoft.com/office/drawing/2014/main" id="{4CDA40C6-06CC-6778-31B1-F1D30DF8D3F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21740" y="1885927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40" name="Textplatzhalter 45">
            <a:extLst>
              <a:ext uri="{FF2B5EF4-FFF2-40B4-BE49-F238E27FC236}">
                <a16:creationId xmlns:a16="http://schemas.microsoft.com/office/drawing/2014/main" id="{84D9E687-9949-B375-F043-94FE614EDB7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26502" y="2543867"/>
            <a:ext cx="1350000" cy="27000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platzhalter 47">
            <a:extLst>
              <a:ext uri="{FF2B5EF4-FFF2-40B4-BE49-F238E27FC236}">
                <a16:creationId xmlns:a16="http://schemas.microsoft.com/office/drawing/2014/main" id="{E2BCF452-25CB-65D9-7C5B-95749977BB8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23246" y="791386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44" name="Textplatzhalter 49">
            <a:extLst>
              <a:ext uri="{FF2B5EF4-FFF2-40B4-BE49-F238E27FC236}">
                <a16:creationId xmlns:a16="http://schemas.microsoft.com/office/drawing/2014/main" id="{2AC17965-15AF-7FE6-DE02-479DB623468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23246" y="1446433"/>
            <a:ext cx="1350000" cy="27027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45" name="Textplatzhalter 51">
            <a:extLst>
              <a:ext uri="{FF2B5EF4-FFF2-40B4-BE49-F238E27FC236}">
                <a16:creationId xmlns:a16="http://schemas.microsoft.com/office/drawing/2014/main" id="{B1CFE6E6-D8C7-3EA8-A2A0-9C585C57F3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23249" y="1885927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46" name="Textplatzhalter 53">
            <a:extLst>
              <a:ext uri="{FF2B5EF4-FFF2-40B4-BE49-F238E27FC236}">
                <a16:creationId xmlns:a16="http://schemas.microsoft.com/office/drawing/2014/main" id="{28B89597-F487-DF9C-944B-9297C49CA3C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628011" y="2543867"/>
            <a:ext cx="1350000" cy="27000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DCD0D553-90BE-F20A-E40F-0A2B5F31761D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bg1"/>
                </a:solidFill>
                <a:latin typeface="+mj-lt"/>
              </a:rPr>
              <a:t>Südwestfalen-IT</a:t>
            </a:r>
          </a:p>
        </p:txBody>
      </p:sp>
    </p:spTree>
    <p:extLst>
      <p:ext uri="{BB962C8B-B14F-4D97-AF65-F5344CB8AC3E}">
        <p14:creationId xmlns:p14="http://schemas.microsoft.com/office/powerpoint/2010/main" val="8965724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FB68625-23DB-D050-D18A-50FAFC2B31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87" b="16304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11A4D6B-CA83-710E-1FAA-C88C1FACAA27}"/>
              </a:ext>
            </a:extLst>
          </p:cNvPr>
          <p:cNvCxnSpPr>
            <a:cxnSpLocks/>
          </p:cNvCxnSpPr>
          <p:nvPr userDrawn="1"/>
        </p:nvCxnSpPr>
        <p:spPr>
          <a:xfrm>
            <a:off x="8514160" y="0"/>
            <a:ext cx="0" cy="38138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A8CFA473-C4D5-CEB6-F9C5-E9FB8F94AD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742" y="343888"/>
            <a:ext cx="3086100" cy="930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2E9BCC0-CC5C-2F23-56A8-812990CE6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502" y="4107824"/>
            <a:ext cx="3890224" cy="623720"/>
          </a:xfrm>
        </p:spPr>
        <p:txBody>
          <a:bodyPr/>
          <a:lstStyle>
            <a:lvl1pPr algn="r">
              <a:defRPr sz="6000">
                <a:solidFill>
                  <a:schemeClr val="tx1"/>
                </a:solidFill>
              </a:defRPr>
            </a:lvl1pPr>
          </a:lstStyle>
          <a:p>
            <a:r>
              <a:rPr lang="de-DE"/>
              <a:t>Inhalt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D141E05-EB58-F0B7-17B5-D0F0F688DD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9838" y="791386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67CE62B-6AE2-BBC0-A57B-68123FC2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839" y="1446433"/>
            <a:ext cx="1350000" cy="270272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0D1047-3F18-A155-86D1-494F7E75F1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842" y="1885927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2752502A-6068-1EEA-2094-E3A15E2322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604" y="2543867"/>
            <a:ext cx="1350000" cy="27000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ACAD0CEE-33EC-DFB6-C102-B1989E19BC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604" y="2986886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1F4A3028-A7BB-BBBC-6DFF-BEC62B4009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9842" y="3642827"/>
            <a:ext cx="1350000" cy="27000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Textplatzhalter 27">
            <a:extLst>
              <a:ext uri="{FF2B5EF4-FFF2-40B4-BE49-F238E27FC236}">
                <a16:creationId xmlns:a16="http://schemas.microsoft.com/office/drawing/2014/main" id="{F233936F-4B66-D432-ADD6-F791EBA78E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33933" y="791386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8AD39F20-5F37-40C6-0937-CA6A73F141C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33934" y="1446433"/>
            <a:ext cx="1350000" cy="270272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3" name="Textplatzhalter 31">
            <a:extLst>
              <a:ext uri="{FF2B5EF4-FFF2-40B4-BE49-F238E27FC236}">
                <a16:creationId xmlns:a16="http://schemas.microsoft.com/office/drawing/2014/main" id="{624488B6-31F1-5CA1-04ED-6D44EBBE12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3937" y="1885927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821A4E0F-5204-88D4-81C3-1B1B87876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638699" y="2543867"/>
            <a:ext cx="1350000" cy="27000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platzhalter 35">
            <a:extLst>
              <a:ext uri="{FF2B5EF4-FFF2-40B4-BE49-F238E27FC236}">
                <a16:creationId xmlns:a16="http://schemas.microsoft.com/office/drawing/2014/main" id="{7591F082-3675-C93E-171E-0FA9FBC6AE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38699" y="2986886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36" name="Textplatzhalter 37">
            <a:extLst>
              <a:ext uri="{FF2B5EF4-FFF2-40B4-BE49-F238E27FC236}">
                <a16:creationId xmlns:a16="http://schemas.microsoft.com/office/drawing/2014/main" id="{FF50C94A-8DF7-B162-2166-5E287A28DA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633937" y="3642827"/>
            <a:ext cx="1350000" cy="27000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Textplatzhalter 39">
            <a:extLst>
              <a:ext uri="{FF2B5EF4-FFF2-40B4-BE49-F238E27FC236}">
                <a16:creationId xmlns:a16="http://schemas.microsoft.com/office/drawing/2014/main" id="{5F15274E-AD60-F5B5-535E-467F763EAB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1736" y="791386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38" name="Textplatzhalter 41">
            <a:extLst>
              <a:ext uri="{FF2B5EF4-FFF2-40B4-BE49-F238E27FC236}">
                <a16:creationId xmlns:a16="http://schemas.microsoft.com/office/drawing/2014/main" id="{48AAA2E5-E56D-8E9E-03B8-6888BCAB9D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21737" y="1446433"/>
            <a:ext cx="1350000" cy="270272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9" name="Textplatzhalter 43">
            <a:extLst>
              <a:ext uri="{FF2B5EF4-FFF2-40B4-BE49-F238E27FC236}">
                <a16:creationId xmlns:a16="http://schemas.microsoft.com/office/drawing/2014/main" id="{4CDA40C6-06CC-6778-31B1-F1D30DF8D3F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21740" y="1885927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40" name="Textplatzhalter 45">
            <a:extLst>
              <a:ext uri="{FF2B5EF4-FFF2-40B4-BE49-F238E27FC236}">
                <a16:creationId xmlns:a16="http://schemas.microsoft.com/office/drawing/2014/main" id="{84D9E687-9949-B375-F043-94FE614EDB7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26502" y="2543867"/>
            <a:ext cx="1350000" cy="27000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platzhalter 47">
            <a:extLst>
              <a:ext uri="{FF2B5EF4-FFF2-40B4-BE49-F238E27FC236}">
                <a16:creationId xmlns:a16="http://schemas.microsoft.com/office/drawing/2014/main" id="{E2BCF452-25CB-65D9-7C5B-95749977BB8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23246" y="791386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44" name="Textplatzhalter 49">
            <a:extLst>
              <a:ext uri="{FF2B5EF4-FFF2-40B4-BE49-F238E27FC236}">
                <a16:creationId xmlns:a16="http://schemas.microsoft.com/office/drawing/2014/main" id="{2AC17965-15AF-7FE6-DE02-479DB623468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23246" y="1446433"/>
            <a:ext cx="1350000" cy="270272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45" name="Textplatzhalter 51">
            <a:extLst>
              <a:ext uri="{FF2B5EF4-FFF2-40B4-BE49-F238E27FC236}">
                <a16:creationId xmlns:a16="http://schemas.microsoft.com/office/drawing/2014/main" id="{B1CFE6E6-D8C7-3EA8-A2A0-9C585C57F3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23249" y="1885927"/>
            <a:ext cx="1350000" cy="594000"/>
          </a:xfrm>
        </p:spPr>
        <p:txBody>
          <a:bodyPr/>
          <a:lstStyle>
            <a:lvl1pPr>
              <a:defRPr sz="45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46" name="Textplatzhalter 53">
            <a:extLst>
              <a:ext uri="{FF2B5EF4-FFF2-40B4-BE49-F238E27FC236}">
                <a16:creationId xmlns:a16="http://schemas.microsoft.com/office/drawing/2014/main" id="{28B89597-F487-DF9C-944B-9297C49CA3C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628011" y="2543867"/>
            <a:ext cx="1350000" cy="27000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DCD0D553-90BE-F20A-E40F-0A2B5F31761D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tx1"/>
                </a:solidFill>
                <a:latin typeface="+mj-lt"/>
              </a:rPr>
              <a:t>Südwestfalen-IT</a:t>
            </a:r>
          </a:p>
        </p:txBody>
      </p:sp>
    </p:spTree>
    <p:extLst>
      <p:ext uri="{BB962C8B-B14F-4D97-AF65-F5344CB8AC3E}">
        <p14:creationId xmlns:p14="http://schemas.microsoft.com/office/powerpoint/2010/main" val="38149254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6D9FA50-24C9-FA42-E41F-9F6B9443DF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11" t="-1" b="16327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78711AB4-BEAA-6041-CF20-DED340769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55977" y="2239813"/>
            <a:ext cx="4788020" cy="2903687"/>
          </a:xfrm>
        </p:spPr>
        <p:txBody>
          <a:bodyPr/>
          <a:lstStyle>
            <a:lvl1pPr algn="r">
              <a:defRPr sz="247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XX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11A4D6B-CA83-710E-1FAA-C88C1FACAA27}"/>
              </a:ext>
            </a:extLst>
          </p:cNvPr>
          <p:cNvCxnSpPr>
            <a:cxnSpLocks/>
          </p:cNvCxnSpPr>
          <p:nvPr userDrawn="1"/>
        </p:nvCxnSpPr>
        <p:spPr>
          <a:xfrm>
            <a:off x="8514160" y="0"/>
            <a:ext cx="0" cy="250244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A8CFA473-C4D5-CEB6-F9C5-E9FB8F94AD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742" y="343888"/>
            <a:ext cx="3086100" cy="930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6076D0D-034C-6C02-0536-66A88D1B6BDA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bg1"/>
                </a:solidFill>
                <a:latin typeface="+mj-lt"/>
              </a:rPr>
              <a:t>Südwestfalen-IT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AF0BCEE-BEAC-410B-F4CF-096AD6BC7E50}"/>
              </a:ext>
            </a:extLst>
          </p:cNvPr>
          <p:cNvSpPr txBox="1"/>
          <p:nvPr userDrawn="1"/>
        </p:nvSpPr>
        <p:spPr>
          <a:xfrm>
            <a:off x="635050" y="1661791"/>
            <a:ext cx="2046740" cy="1996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00" b="0">
                <a:solidFill>
                  <a:schemeClr val="bg1"/>
                </a:solidFill>
                <a:latin typeface="+mn-lt"/>
              </a:rPr>
              <a:t>Südwestfalen-IT</a:t>
            </a:r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2A515FA3-A6BE-F2CE-63A7-EC324F0536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460" y="1853291"/>
            <a:ext cx="7130894" cy="752475"/>
          </a:xfrm>
        </p:spPr>
        <p:txBody>
          <a:bodyPr/>
          <a:lstStyle>
            <a:lvl1pPr>
              <a:defRPr sz="6000">
                <a:solidFill>
                  <a:schemeClr val="accent4"/>
                </a:solidFill>
                <a:latin typeface="+mj-lt"/>
              </a:defRPr>
            </a:lvl1pPr>
            <a:lvl2pPr>
              <a:defRPr sz="4500">
                <a:solidFill>
                  <a:schemeClr val="accent1"/>
                </a:solidFill>
                <a:latin typeface="+mj-lt"/>
              </a:defRPr>
            </a:lvl2pPr>
            <a:lvl3pPr>
              <a:defRPr sz="4500">
                <a:solidFill>
                  <a:schemeClr val="accent1"/>
                </a:solidFill>
                <a:latin typeface="+mj-lt"/>
              </a:defRPr>
            </a:lvl3pPr>
            <a:lvl4pPr>
              <a:defRPr sz="4500">
                <a:solidFill>
                  <a:schemeClr val="accent1"/>
                </a:solidFill>
                <a:latin typeface="+mj-lt"/>
              </a:defRPr>
            </a:lvl4pPr>
            <a:lvl5pPr>
              <a:defRPr sz="4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19">
            <a:extLst>
              <a:ext uri="{FF2B5EF4-FFF2-40B4-BE49-F238E27FC236}">
                <a16:creationId xmlns:a16="http://schemas.microsoft.com/office/drawing/2014/main" id="{70F67840-405F-9310-7A19-EFE1002EF0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604" y="2730398"/>
            <a:ext cx="3343275" cy="8858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84542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D0E5DDC-EA60-92ED-86A7-64E90BFD9E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87" b="16304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9C4C0A89-6A2A-D6B5-C179-DF018B7263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55977" y="2239813"/>
            <a:ext cx="4788020" cy="2903687"/>
          </a:xfrm>
        </p:spPr>
        <p:txBody>
          <a:bodyPr/>
          <a:lstStyle>
            <a:lvl1pPr algn="r">
              <a:defRPr sz="247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XX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32C06AAD-9AC8-A249-26D0-45C0B7B3F177}"/>
              </a:ext>
            </a:extLst>
          </p:cNvPr>
          <p:cNvCxnSpPr>
            <a:cxnSpLocks/>
          </p:cNvCxnSpPr>
          <p:nvPr userDrawn="1"/>
        </p:nvCxnSpPr>
        <p:spPr>
          <a:xfrm>
            <a:off x="8514160" y="0"/>
            <a:ext cx="0" cy="250244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C12AC136-E2E0-66E0-F158-20F362199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742" y="343888"/>
            <a:ext cx="3086100" cy="930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44CBC8-4CFB-FBCC-22DB-DC0FD5E71281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latin typeface="+mj-lt"/>
              </a:rPr>
              <a:t>Südwestfalen-IT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09EE31B-27FA-42C9-528D-835D9DDA68B9}"/>
              </a:ext>
            </a:extLst>
          </p:cNvPr>
          <p:cNvSpPr txBox="1"/>
          <p:nvPr userDrawn="1"/>
        </p:nvSpPr>
        <p:spPr>
          <a:xfrm>
            <a:off x="635050" y="1661791"/>
            <a:ext cx="2046740" cy="1996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00" b="0">
                <a:solidFill>
                  <a:schemeClr val="tx1"/>
                </a:solidFill>
                <a:latin typeface="+mn-lt"/>
              </a:rPr>
              <a:t>Südwestfalen-IT</a:t>
            </a:r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F7EAEF5D-C369-697E-2253-8B99DFDC8C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460" y="1853291"/>
            <a:ext cx="7130894" cy="752475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  <a:latin typeface="+mj-lt"/>
              </a:defRPr>
            </a:lvl1pPr>
            <a:lvl2pPr>
              <a:defRPr sz="4500">
                <a:solidFill>
                  <a:schemeClr val="accent1"/>
                </a:solidFill>
                <a:latin typeface="+mj-lt"/>
              </a:defRPr>
            </a:lvl2pPr>
            <a:lvl3pPr>
              <a:defRPr sz="4500">
                <a:solidFill>
                  <a:schemeClr val="accent1"/>
                </a:solidFill>
                <a:latin typeface="+mj-lt"/>
              </a:defRPr>
            </a:lvl3pPr>
            <a:lvl4pPr>
              <a:defRPr sz="4500">
                <a:solidFill>
                  <a:schemeClr val="accent1"/>
                </a:solidFill>
                <a:latin typeface="+mj-lt"/>
              </a:defRPr>
            </a:lvl4pPr>
            <a:lvl5pPr>
              <a:defRPr sz="4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EAC90DA8-4802-059A-FAD4-ADE7081C70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604" y="2730398"/>
            <a:ext cx="3343275" cy="885825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52508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/Statemen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99E1BC5D-B72A-E5C3-D131-B1C35DB3A3D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</p:spPr>
        <p:txBody>
          <a:bodyPr lIns="252000" tIns="1800000" anchor="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Bild nach dem Einfügen auf </a:t>
            </a:r>
            <a:br>
              <a:rPr lang="de-DE"/>
            </a:br>
            <a:r>
              <a:rPr lang="de-DE"/>
              <a:t>85 % Transparenz setzen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0" y="2603634"/>
            <a:ext cx="7884320" cy="756084"/>
          </a:xfrm>
        </p:spPr>
        <p:txBody>
          <a:bodyPr anchor="b"/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3D2C720A-F6E0-986F-4EBF-79567C4147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841" y="3489722"/>
            <a:ext cx="7884320" cy="124182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umsplatzhalter 13">
            <a:extLst>
              <a:ext uri="{FF2B5EF4-FFF2-40B4-BE49-F238E27FC236}">
                <a16:creationId xmlns:a16="http://schemas.microsoft.com/office/drawing/2014/main" id="{211DF196-2DD2-C07C-052A-59ADC792F4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4" name="Foliennummernplatzhalter 14">
            <a:extLst>
              <a:ext uri="{FF2B5EF4-FFF2-40B4-BE49-F238E27FC236}">
                <a16:creationId xmlns:a16="http://schemas.microsoft.com/office/drawing/2014/main" id="{F01FB501-0FDA-ACC1-45C4-3FF7B4C69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C092C114-80DE-C8CE-7B11-154D4E01D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3086100" cy="93092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8AF9363-1102-750C-C916-4F0ECFCEECBB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4"/>
                </a:solidFill>
                <a:latin typeface="+mj-lt"/>
              </a:rPr>
              <a:t>Südwestfalen-IT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B274DF0-5C77-15C6-BD4A-5CC884BE5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07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4926575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887081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/Statement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99E1BC5D-B72A-E5C3-D131-B1C35DB3A3D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</p:spPr>
        <p:txBody>
          <a:bodyPr lIns="252000" tIns="1800000" anchor="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Bild nach dem Einfügen auf </a:t>
            </a:r>
            <a:br>
              <a:rPr lang="de-DE"/>
            </a:br>
            <a:r>
              <a:rPr lang="de-DE"/>
              <a:t>85 % Transparenz setzen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0" y="2603634"/>
            <a:ext cx="7884320" cy="756084"/>
          </a:xfrm>
        </p:spPr>
        <p:txBody>
          <a:bodyPr anchor="b"/>
          <a:lstStyle>
            <a:lvl1pPr>
              <a:defRPr sz="3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3D2C720A-F6E0-986F-4EBF-79567C4147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841" y="3489722"/>
            <a:ext cx="7884320" cy="124182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umsplatzhalter 13">
            <a:extLst>
              <a:ext uri="{FF2B5EF4-FFF2-40B4-BE49-F238E27FC236}">
                <a16:creationId xmlns:a16="http://schemas.microsoft.com/office/drawing/2014/main" id="{211DF196-2DD2-C07C-052A-59ADC792F4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4" name="Foliennummernplatzhalter 14">
            <a:extLst>
              <a:ext uri="{FF2B5EF4-FFF2-40B4-BE49-F238E27FC236}">
                <a16:creationId xmlns:a16="http://schemas.microsoft.com/office/drawing/2014/main" id="{F01FB501-0FDA-ACC1-45C4-3FF7B4C69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C092C114-80DE-C8CE-7B11-154D4E01D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3086100" cy="9309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2B79600-45A5-9321-553A-4F7362FC05B8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1"/>
                </a:solidFill>
                <a:latin typeface="+mj-lt"/>
              </a:rPr>
              <a:t>Südwestfalen-IT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5334E0-8DAB-0B64-2547-E559EAA732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088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/Statement Grü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99E1BC5D-B72A-E5C3-D131-B1C35DB3A3D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</p:spPr>
        <p:txBody>
          <a:bodyPr lIns="252000" tIns="180000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nach dem Einfügen auf </a:t>
            </a:r>
            <a:br>
              <a:rPr lang="de-DE"/>
            </a:br>
            <a:r>
              <a:rPr lang="de-DE"/>
              <a:t>85 % Transparenz setzen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0" y="2603634"/>
            <a:ext cx="7884320" cy="756084"/>
          </a:xfrm>
        </p:spPr>
        <p:txBody>
          <a:bodyPr anchor="b"/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8C8F2A-F79D-B860-ACC1-E44D66AD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3D2C720A-F6E0-986F-4EBF-79567C4147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841" y="3489722"/>
            <a:ext cx="7884320" cy="124182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umsplatzhalter 13">
            <a:extLst>
              <a:ext uri="{FF2B5EF4-FFF2-40B4-BE49-F238E27FC236}">
                <a16:creationId xmlns:a16="http://schemas.microsoft.com/office/drawing/2014/main" id="{0E16B0AB-F81C-7188-548D-4D289A13C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4" name="Foliennummernplatzhalter 14">
            <a:extLst>
              <a:ext uri="{FF2B5EF4-FFF2-40B4-BE49-F238E27FC236}">
                <a16:creationId xmlns:a16="http://schemas.microsoft.com/office/drawing/2014/main" id="{2179F146-07A9-F5CD-B00A-4924045AC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B03624-1C80-B919-D041-95480DE611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949613D-4EE2-5417-D171-F9575179EAFF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bg1"/>
                </a:solidFill>
                <a:latin typeface="+mj-lt"/>
              </a:rPr>
              <a:t>Südwestfalen-IT</a:t>
            </a:r>
          </a:p>
        </p:txBody>
      </p:sp>
    </p:spTree>
    <p:extLst>
      <p:ext uri="{BB962C8B-B14F-4D97-AF65-F5344CB8AC3E}">
        <p14:creationId xmlns:p14="http://schemas.microsoft.com/office/powerpoint/2010/main" val="20721548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/Statement Hellgrü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99E1BC5D-B72A-E5C3-D131-B1C35DB3A3D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</p:spPr>
        <p:txBody>
          <a:bodyPr lIns="252000" tIns="180000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nach dem Einfügen auf </a:t>
            </a:r>
            <a:br>
              <a:rPr lang="de-DE"/>
            </a:br>
            <a:r>
              <a:rPr lang="de-DE"/>
              <a:t>85 % Transparenz setzen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0" y="2603634"/>
            <a:ext cx="7884320" cy="756084"/>
          </a:xfrm>
        </p:spPr>
        <p:txBody>
          <a:bodyPr anchor="b"/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8C8F2A-F79D-B860-ACC1-E44D66AD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3D2C720A-F6E0-986F-4EBF-79567C4147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841" y="3489722"/>
            <a:ext cx="7884320" cy="124182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umsplatzhalter 13">
            <a:extLst>
              <a:ext uri="{FF2B5EF4-FFF2-40B4-BE49-F238E27FC236}">
                <a16:creationId xmlns:a16="http://schemas.microsoft.com/office/drawing/2014/main" id="{0E16B0AB-F81C-7188-548D-4D289A13C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4" name="Foliennummernplatzhalter 14">
            <a:extLst>
              <a:ext uri="{FF2B5EF4-FFF2-40B4-BE49-F238E27FC236}">
                <a16:creationId xmlns:a16="http://schemas.microsoft.com/office/drawing/2014/main" id="{2179F146-07A9-F5CD-B00A-4924045AC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F74E88-4A44-7AE0-8224-F89B66E846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507E08F-8458-1D41-9954-F42763C34AE1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bg1"/>
                </a:solidFill>
                <a:latin typeface="+mj-lt"/>
              </a:rPr>
              <a:t>Südwestfalen-IT</a:t>
            </a:r>
          </a:p>
        </p:txBody>
      </p:sp>
    </p:spTree>
    <p:extLst>
      <p:ext uri="{BB962C8B-B14F-4D97-AF65-F5344CB8AC3E}">
        <p14:creationId xmlns:p14="http://schemas.microsoft.com/office/powerpoint/2010/main" val="2703877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ighlight/Statement vision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99E1BC5D-B72A-E5C3-D131-B1C35DB3A3D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noFill/>
        </p:spPr>
        <p:txBody>
          <a:bodyPr lIns="252000" tIns="180000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nach dem Einfügen auf </a:t>
            </a:r>
            <a:br>
              <a:rPr lang="de-DE"/>
            </a:br>
            <a:r>
              <a:rPr lang="de-DE"/>
              <a:t>85 % Transparenz setzen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0" y="2603634"/>
            <a:ext cx="7884320" cy="756084"/>
          </a:xfrm>
        </p:spPr>
        <p:txBody>
          <a:bodyPr anchor="b"/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8C8F2A-F79D-B860-ACC1-E44D66AD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3D2C720A-F6E0-986F-4EBF-79567C4147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841" y="3489722"/>
            <a:ext cx="7884320" cy="124182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umsplatzhalter 13">
            <a:extLst>
              <a:ext uri="{FF2B5EF4-FFF2-40B4-BE49-F238E27FC236}">
                <a16:creationId xmlns:a16="http://schemas.microsoft.com/office/drawing/2014/main" id="{0E16B0AB-F81C-7188-548D-4D289A13C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4" name="Foliennummernplatzhalter 14">
            <a:extLst>
              <a:ext uri="{FF2B5EF4-FFF2-40B4-BE49-F238E27FC236}">
                <a16:creationId xmlns:a16="http://schemas.microsoft.com/office/drawing/2014/main" id="{2179F146-07A9-F5CD-B00A-4924045AC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F74E88-4A44-7AE0-8224-F89B66E846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507E08F-8458-1D41-9954-F42763C34AE1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bg1"/>
                </a:solidFill>
                <a:latin typeface="+mj-lt"/>
              </a:rPr>
              <a:t>Südwestfalen-IT</a:t>
            </a:r>
          </a:p>
        </p:txBody>
      </p:sp>
    </p:spTree>
    <p:extLst>
      <p:ext uri="{BB962C8B-B14F-4D97-AF65-F5344CB8AC3E}">
        <p14:creationId xmlns:p14="http://schemas.microsoft.com/office/powerpoint/2010/main" val="42783707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Highlight/Statement dynamic 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99E1BC5D-B72A-E5C3-D131-B1C35DB3A3D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noFill/>
        </p:spPr>
        <p:txBody>
          <a:bodyPr lIns="252000" tIns="180000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nach dem Einfügen auf </a:t>
            </a:r>
            <a:br>
              <a:rPr lang="de-DE"/>
            </a:br>
            <a:r>
              <a:rPr lang="de-DE"/>
              <a:t>85 % Transparenz setzen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0" y="2603634"/>
            <a:ext cx="7884320" cy="756084"/>
          </a:xfrm>
        </p:spPr>
        <p:txBody>
          <a:bodyPr anchor="b"/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8C8F2A-F79D-B860-ACC1-E44D66AD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3D2C720A-F6E0-986F-4EBF-79567C4147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841" y="3489722"/>
            <a:ext cx="7884320" cy="124182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umsplatzhalter 13">
            <a:extLst>
              <a:ext uri="{FF2B5EF4-FFF2-40B4-BE49-F238E27FC236}">
                <a16:creationId xmlns:a16="http://schemas.microsoft.com/office/drawing/2014/main" id="{0E16B0AB-F81C-7188-548D-4D289A13C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4" name="Foliennummernplatzhalter 14">
            <a:extLst>
              <a:ext uri="{FF2B5EF4-FFF2-40B4-BE49-F238E27FC236}">
                <a16:creationId xmlns:a16="http://schemas.microsoft.com/office/drawing/2014/main" id="{2179F146-07A9-F5CD-B00A-4924045AC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F74E88-4A44-7AE0-8224-F89B66E846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507E08F-8458-1D41-9954-F42763C34AE1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bg1"/>
                </a:solidFill>
                <a:latin typeface="+mj-lt"/>
              </a:rPr>
              <a:t>Südwestfalen-IT</a:t>
            </a:r>
          </a:p>
        </p:txBody>
      </p:sp>
    </p:spTree>
    <p:extLst>
      <p:ext uri="{BB962C8B-B14F-4D97-AF65-F5344CB8AC3E}">
        <p14:creationId xmlns:p14="http://schemas.microsoft.com/office/powerpoint/2010/main" val="18426008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dunk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789385"/>
            <a:ext cx="7886885" cy="6200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14D6AF-AEED-150F-362A-74942DFE7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8C8F2A-F79D-B860-ACC1-E44D66AD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Datumsplatzhalter 13">
            <a:extLst>
              <a:ext uri="{FF2B5EF4-FFF2-40B4-BE49-F238E27FC236}">
                <a16:creationId xmlns:a16="http://schemas.microsoft.com/office/drawing/2014/main" id="{13071FA1-3BDE-F51E-CB29-5DE7A81A1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6" name="Foliennummernplatzhalter 14">
            <a:extLst>
              <a:ext uri="{FF2B5EF4-FFF2-40B4-BE49-F238E27FC236}">
                <a16:creationId xmlns:a16="http://schemas.microsoft.com/office/drawing/2014/main" id="{BBB903FC-27E1-16AC-E328-0FF4239BD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1EC5641-BB87-AF98-498A-63C258CE34DF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4"/>
                </a:solidFill>
                <a:latin typeface="+mj-lt"/>
              </a:rPr>
              <a:t>Südwestfalen-IT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DE1FABB-AADE-6970-DD25-B757D8A03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222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Inhalt he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789385"/>
            <a:ext cx="7886885" cy="62001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14D6AF-AEED-150F-362A-74942DFE7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8C8F2A-F79D-B860-ACC1-E44D66AD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Datumsplatzhalter 13">
            <a:extLst>
              <a:ext uri="{FF2B5EF4-FFF2-40B4-BE49-F238E27FC236}">
                <a16:creationId xmlns:a16="http://schemas.microsoft.com/office/drawing/2014/main" id="{13071FA1-3BDE-F51E-CB29-5DE7A81A1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6" name="Foliennummernplatzhalter 14">
            <a:extLst>
              <a:ext uri="{FF2B5EF4-FFF2-40B4-BE49-F238E27FC236}">
                <a16:creationId xmlns:a16="http://schemas.microsoft.com/office/drawing/2014/main" id="{BBB903FC-27E1-16AC-E328-0FF4239BD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B7604B6-A53F-31EC-277A-B429BB2C1AB1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1"/>
                </a:solidFill>
                <a:latin typeface="+mj-lt"/>
              </a:rPr>
              <a:t>Südwestfalen-IT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6A0FBD5-5F0A-5668-ED4E-A1CDDFE4E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142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halt + Diagramm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42AC96B8-349B-DD88-C444-919FEBD9226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789385"/>
            <a:ext cx="3727868" cy="6200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14D6AF-AEED-150F-362A-74942DFE7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42" y="1657867"/>
            <a:ext cx="3726656" cy="30736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Datumsplatzhalter 13">
            <a:extLst>
              <a:ext uri="{FF2B5EF4-FFF2-40B4-BE49-F238E27FC236}">
                <a16:creationId xmlns:a16="http://schemas.microsoft.com/office/drawing/2014/main" id="{0EDCE03F-B3E5-E0D4-E9DD-39E7E9C7D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1" name="Foliennummernplatzhalter 14">
            <a:extLst>
              <a:ext uri="{FF2B5EF4-FFF2-40B4-BE49-F238E27FC236}">
                <a16:creationId xmlns:a16="http://schemas.microsoft.com/office/drawing/2014/main" id="{63997BB6-54DC-DDDD-D1D1-FC83E3418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603441A-CE12-EA1A-114B-BDC619FF12BE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4"/>
                </a:solidFill>
                <a:latin typeface="+mj-lt"/>
              </a:rPr>
              <a:t>Südwestfalen-IT</a:t>
            </a:r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DF9E733-C2F0-BBF8-2A56-57761FA91E46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82991" y="1657350"/>
            <a:ext cx="3726656" cy="3074194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2A93F4E-11EB-2181-CD9F-8ED6F45F7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2079000" cy="93092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817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021">
          <p15:clr>
            <a:srgbClr val="FBAE40"/>
          </p15:clr>
        </p15:guide>
        <p15:guide id="3" pos="3659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halt + Diagramm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42AC96B8-349B-DD88-C444-919FEBD9226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789385"/>
            <a:ext cx="3727868" cy="620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14D6AF-AEED-150F-362A-74942DFE7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42" y="1657867"/>
            <a:ext cx="3726656" cy="30736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Datumsplatzhalter 13">
            <a:extLst>
              <a:ext uri="{FF2B5EF4-FFF2-40B4-BE49-F238E27FC236}">
                <a16:creationId xmlns:a16="http://schemas.microsoft.com/office/drawing/2014/main" id="{0EDCE03F-B3E5-E0D4-E9DD-39E7E9C7D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1" name="Foliennummernplatzhalter 14">
            <a:extLst>
              <a:ext uri="{FF2B5EF4-FFF2-40B4-BE49-F238E27FC236}">
                <a16:creationId xmlns:a16="http://schemas.microsoft.com/office/drawing/2014/main" id="{63997BB6-54DC-DDDD-D1D1-FC83E3418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603441A-CE12-EA1A-114B-BDC619FF12BE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1"/>
                </a:solidFill>
                <a:latin typeface="+mj-lt"/>
              </a:rPr>
              <a:t>Südwestfalen-IT</a:t>
            </a:r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DF9E733-C2F0-BBF8-2A56-57761FA91E46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82991" y="1657350"/>
            <a:ext cx="3726656" cy="3074194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2A93F4E-11EB-2181-CD9F-8ED6F45F7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2079000" cy="9309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561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021">
          <p15:clr>
            <a:srgbClr val="FBAE40"/>
          </p15:clr>
        </p15:guide>
        <p15:guide id="3" pos="3659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Diagramm + Inhalt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42AC96B8-349B-DD88-C444-919FEBD92267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7503" y="789385"/>
            <a:ext cx="3726656" cy="6200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14D6AF-AEED-150F-362A-74942DFE7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7504" y="1657867"/>
            <a:ext cx="3725444" cy="30736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Datumsplatzhalter 13">
            <a:extLst>
              <a:ext uri="{FF2B5EF4-FFF2-40B4-BE49-F238E27FC236}">
                <a16:creationId xmlns:a16="http://schemas.microsoft.com/office/drawing/2014/main" id="{0EDCE03F-B3E5-E0D4-E9DD-39E7E9C7D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1" name="Foliennummernplatzhalter 14">
            <a:extLst>
              <a:ext uri="{FF2B5EF4-FFF2-40B4-BE49-F238E27FC236}">
                <a16:creationId xmlns:a16="http://schemas.microsoft.com/office/drawing/2014/main" id="{63997BB6-54DC-DDDD-D1D1-FC83E3418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Diagrammplatzhalter 12">
            <a:extLst>
              <a:ext uri="{FF2B5EF4-FFF2-40B4-BE49-F238E27FC236}">
                <a16:creationId xmlns:a16="http://schemas.microsoft.com/office/drawing/2014/main" id="{CF494BEF-E398-25AC-95E7-FA612CA2E675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9842" y="1657350"/>
            <a:ext cx="3726656" cy="3074194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D5E3946E-217F-9B3D-18B9-9A3807A4D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2079000" cy="93092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82FD603-FCFA-D8C3-10B5-31826CB014F5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4"/>
                </a:solidFill>
                <a:latin typeface="+mj-lt"/>
              </a:rPr>
              <a:t>Südwestfalen-IT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463310-79E0-978E-1FF5-EA5F854D16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03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021">
          <p15:clr>
            <a:srgbClr val="FBAE40"/>
          </p15:clr>
        </p15:guide>
        <p15:guide id="3" pos="365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184418"/>
            <a:ext cx="4926576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140229537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Diagramm + Inhalt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42AC96B8-349B-DD88-C444-919FEBD92267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7503" y="789385"/>
            <a:ext cx="3726656" cy="620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14D6AF-AEED-150F-362A-74942DFE7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7504" y="1657867"/>
            <a:ext cx="3725444" cy="30736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Datumsplatzhalter 13">
            <a:extLst>
              <a:ext uri="{FF2B5EF4-FFF2-40B4-BE49-F238E27FC236}">
                <a16:creationId xmlns:a16="http://schemas.microsoft.com/office/drawing/2014/main" id="{0EDCE03F-B3E5-E0D4-E9DD-39E7E9C7D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1" name="Foliennummernplatzhalter 14">
            <a:extLst>
              <a:ext uri="{FF2B5EF4-FFF2-40B4-BE49-F238E27FC236}">
                <a16:creationId xmlns:a16="http://schemas.microsoft.com/office/drawing/2014/main" id="{63997BB6-54DC-DDDD-D1D1-FC83E3418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Diagrammplatzhalter 12">
            <a:extLst>
              <a:ext uri="{FF2B5EF4-FFF2-40B4-BE49-F238E27FC236}">
                <a16:creationId xmlns:a16="http://schemas.microsoft.com/office/drawing/2014/main" id="{CF494BEF-E398-25AC-95E7-FA612CA2E675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9842" y="1657350"/>
            <a:ext cx="3726656" cy="3074194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D5E3946E-217F-9B3D-18B9-9A3807A4D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2079000" cy="9309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A869499-C66A-D6B4-B423-E6DCED16E864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1"/>
                </a:solidFill>
                <a:latin typeface="+mj-lt"/>
              </a:rPr>
              <a:t>Südwestfalen-IT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E6B5E4-2A2E-B0E8-1969-2D0483F31B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84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021">
          <p15:clr>
            <a:srgbClr val="FBAE40"/>
          </p15:clr>
        </p15:guide>
        <p15:guide id="3" pos="3659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/80 Inhalt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DA4807A-93FB-0E32-FE62-76F4589B6BE5}"/>
              </a:ext>
            </a:extLst>
          </p:cNvPr>
          <p:cNvSpPr/>
          <p:nvPr userDrawn="1"/>
        </p:nvSpPr>
        <p:spPr>
          <a:xfrm>
            <a:off x="0" y="0"/>
            <a:ext cx="2087166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3860" y="789385"/>
            <a:ext cx="6212866" cy="62001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14D6AF-AEED-150F-362A-74942DFE7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296" y="1657867"/>
            <a:ext cx="6212865" cy="30736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13">
            <a:extLst>
              <a:ext uri="{FF2B5EF4-FFF2-40B4-BE49-F238E27FC236}">
                <a16:creationId xmlns:a16="http://schemas.microsoft.com/office/drawing/2014/main" id="{2328E083-9EC3-9768-2449-80CCDAAED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69579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2" name="Foliennummernplatzhalter 14">
            <a:extLst>
              <a:ext uri="{FF2B5EF4-FFF2-40B4-BE49-F238E27FC236}">
                <a16:creationId xmlns:a16="http://schemas.microsoft.com/office/drawing/2014/main" id="{2A24F424-F313-27E5-B7AA-EA2814ADC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3028" y="4920679"/>
            <a:ext cx="540972" cy="153416"/>
          </a:xfrm>
          <a:prstGeom prst="rect">
            <a:avLst/>
          </a:prstGeom>
        </p:spPr>
        <p:txBody>
          <a:bodyPr vert="horz" lIns="0" tIns="0" rIns="144000" bIns="0" rtlCol="0" anchor="t"/>
          <a:lstStyle>
            <a:lvl1pPr algn="r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BE38134-0749-F8C6-F80D-2FFC955F9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2106755" cy="945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8025B23-549E-1CEC-51E7-A9069BC9ECA8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4"/>
                </a:solidFill>
                <a:latin typeface="+mj-lt"/>
              </a:rPr>
              <a:t>Südwestfalen-IT</a:t>
            </a:r>
          </a:p>
        </p:txBody>
      </p:sp>
      <p:sp>
        <p:nvSpPr>
          <p:cNvPr id="10" name="Textplatzhalter 19">
            <a:extLst>
              <a:ext uri="{FF2B5EF4-FFF2-40B4-BE49-F238E27FC236}">
                <a16:creationId xmlns:a16="http://schemas.microsoft.com/office/drawing/2014/main" id="{796199B0-7EDF-AE91-3E5F-3792FE7C0E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100" y="789385"/>
            <a:ext cx="1244203" cy="3942159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88852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3">
          <p15:clr>
            <a:srgbClr val="FBAE40"/>
          </p15:clr>
        </p15:guide>
        <p15:guide id="2" pos="1935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/80 Inhalt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DA4807A-93FB-0E32-FE62-76F4589B6BE5}"/>
              </a:ext>
            </a:extLst>
          </p:cNvPr>
          <p:cNvSpPr/>
          <p:nvPr userDrawn="1"/>
        </p:nvSpPr>
        <p:spPr>
          <a:xfrm>
            <a:off x="0" y="0"/>
            <a:ext cx="2087166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3860" y="789385"/>
            <a:ext cx="6212866" cy="62001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14D6AF-AEED-150F-362A-74942DFE7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296" y="1657867"/>
            <a:ext cx="6212865" cy="30736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13">
            <a:extLst>
              <a:ext uri="{FF2B5EF4-FFF2-40B4-BE49-F238E27FC236}">
                <a16:creationId xmlns:a16="http://schemas.microsoft.com/office/drawing/2014/main" id="{2328E083-9EC3-9768-2449-80CCDAAED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69579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2" name="Foliennummernplatzhalter 14">
            <a:extLst>
              <a:ext uri="{FF2B5EF4-FFF2-40B4-BE49-F238E27FC236}">
                <a16:creationId xmlns:a16="http://schemas.microsoft.com/office/drawing/2014/main" id="{2A24F424-F313-27E5-B7AA-EA2814ADC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3028" y="4920679"/>
            <a:ext cx="540972" cy="153416"/>
          </a:xfrm>
          <a:prstGeom prst="rect">
            <a:avLst/>
          </a:prstGeom>
        </p:spPr>
        <p:txBody>
          <a:bodyPr vert="horz" lIns="0" tIns="0" rIns="144000" bIns="0" rtlCol="0" anchor="t"/>
          <a:lstStyle>
            <a:lvl1pPr algn="r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BE38134-0749-F8C6-F80D-2FFC955F9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2106755" cy="945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8025B23-549E-1CEC-51E7-A9069BC9ECA8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1"/>
                </a:solidFill>
                <a:latin typeface="+mj-lt"/>
              </a:rPr>
              <a:t>Südwestfalen-IT</a:t>
            </a:r>
          </a:p>
        </p:txBody>
      </p:sp>
      <p:sp>
        <p:nvSpPr>
          <p:cNvPr id="10" name="Textplatzhalter 19">
            <a:extLst>
              <a:ext uri="{FF2B5EF4-FFF2-40B4-BE49-F238E27FC236}">
                <a16:creationId xmlns:a16="http://schemas.microsoft.com/office/drawing/2014/main" id="{796199B0-7EDF-AE91-3E5F-3792FE7C0E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100" y="789385"/>
            <a:ext cx="1244203" cy="39421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53023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3">
          <p15:clr>
            <a:srgbClr val="FBAE40"/>
          </p15:clr>
        </p15:guide>
        <p15:guide id="2" pos="1935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/80 Inhalt dunk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1709A2F-9740-B64A-D47F-05B344D150F1}"/>
              </a:ext>
            </a:extLst>
          </p:cNvPr>
          <p:cNvSpPr/>
          <p:nvPr userDrawn="1"/>
        </p:nvSpPr>
        <p:spPr>
          <a:xfrm>
            <a:off x="2087166" y="0"/>
            <a:ext cx="7056834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BE38134-0749-F8C6-F80D-2FFC955F9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2106755" cy="945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Datumsplatzhalter 13">
            <a:extLst>
              <a:ext uri="{FF2B5EF4-FFF2-40B4-BE49-F238E27FC236}">
                <a16:creationId xmlns:a16="http://schemas.microsoft.com/office/drawing/2014/main" id="{9ECB81B5-A3C5-6EC8-F986-E40839D7EB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4" name="Foliennummernplatzhalter 14">
            <a:extLst>
              <a:ext uri="{FF2B5EF4-FFF2-40B4-BE49-F238E27FC236}">
                <a16:creationId xmlns:a16="http://schemas.microsoft.com/office/drawing/2014/main" id="{4E6A3CC9-BA16-6AD0-8731-D048E182D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F693580-49CC-C78C-E580-FE844BDF5E5A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4"/>
                </a:solidFill>
                <a:latin typeface="+mj-lt"/>
              </a:rPr>
              <a:t>Südwestfalen-IT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596E6428-C7BF-8C9B-E3E8-94CE852FD1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100" y="789385"/>
            <a:ext cx="1244203" cy="3942159"/>
          </a:xfrm>
        </p:spPr>
        <p:txBody>
          <a:bodyPr anchor="b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337C648-9B68-8D20-89DA-5805C8DEA6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3860" y="789385"/>
            <a:ext cx="6212866" cy="6200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477E7175-498D-2495-263A-7743EDF80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296" y="1657867"/>
            <a:ext cx="6212865" cy="30736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2C63C9A-CE28-650B-1E8E-40FE70AD1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10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3">
          <p15:clr>
            <a:srgbClr val="FBAE40"/>
          </p15:clr>
        </p15:guide>
        <p15:guide id="2" pos="1935">
          <p15:clr>
            <a:srgbClr val="FBAE40"/>
          </p15:clr>
        </p15:guide>
        <p15:guide id="3" pos="1572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/80 Inhalt he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1709A2F-9740-B64A-D47F-05B344D150F1}"/>
              </a:ext>
            </a:extLst>
          </p:cNvPr>
          <p:cNvSpPr/>
          <p:nvPr userDrawn="1"/>
        </p:nvSpPr>
        <p:spPr>
          <a:xfrm>
            <a:off x="2087166" y="0"/>
            <a:ext cx="7056834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BE38134-0749-F8C6-F80D-2FFC955F9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2106755" cy="945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Datumsplatzhalter 13">
            <a:extLst>
              <a:ext uri="{FF2B5EF4-FFF2-40B4-BE49-F238E27FC236}">
                <a16:creationId xmlns:a16="http://schemas.microsoft.com/office/drawing/2014/main" id="{9ECB81B5-A3C5-6EC8-F986-E40839D7EB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4" name="Foliennummernplatzhalter 14">
            <a:extLst>
              <a:ext uri="{FF2B5EF4-FFF2-40B4-BE49-F238E27FC236}">
                <a16:creationId xmlns:a16="http://schemas.microsoft.com/office/drawing/2014/main" id="{4E6A3CC9-BA16-6AD0-8731-D048E182D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F693580-49CC-C78C-E580-FE844BDF5E5A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1"/>
                </a:solidFill>
                <a:latin typeface="+mj-lt"/>
              </a:rPr>
              <a:t>Südwestfalen-IT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596E6428-C7BF-8C9B-E3E8-94CE852FD1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100" y="789385"/>
            <a:ext cx="1244203" cy="3942159"/>
          </a:xfrm>
        </p:spPr>
        <p:txBody>
          <a:bodyPr anchor="b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337C648-9B68-8D20-89DA-5805C8DEA6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3860" y="789385"/>
            <a:ext cx="6212866" cy="620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477E7175-498D-2495-263A-7743EDF80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296" y="1657867"/>
            <a:ext cx="6212865" cy="30736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6C42DEF-A9C1-8FDA-DE6F-8A717BCE2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69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3">
          <p15:clr>
            <a:srgbClr val="FBAE40"/>
          </p15:clr>
        </p15:guide>
        <p15:guide id="2" pos="1935">
          <p15:clr>
            <a:srgbClr val="FBAE40"/>
          </p15:clr>
        </p15:guide>
        <p15:guide id="3" pos="1572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/20 Inhalt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DA4807A-93FB-0E32-FE62-76F4589B6BE5}"/>
              </a:ext>
            </a:extLst>
          </p:cNvPr>
          <p:cNvSpPr/>
          <p:nvPr userDrawn="1"/>
        </p:nvSpPr>
        <p:spPr>
          <a:xfrm>
            <a:off x="-1" y="0"/>
            <a:ext cx="7056835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01" y="789385"/>
            <a:ext cx="6212865" cy="6200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14D6AF-AEED-150F-362A-74942DFE7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00" y="1657867"/>
            <a:ext cx="6212865" cy="30736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BE38134-0749-F8C6-F80D-2FFC955F9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2106755" cy="945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8025B23-549E-1CEC-51E7-A9069BC9ECA8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4"/>
                </a:solidFill>
                <a:latin typeface="+mj-lt"/>
              </a:rPr>
              <a:t>Südwestfalen-IT</a:t>
            </a:r>
          </a:p>
        </p:txBody>
      </p:sp>
      <p:sp>
        <p:nvSpPr>
          <p:cNvPr id="8" name="Datumsplatzhalter 13">
            <a:extLst>
              <a:ext uri="{FF2B5EF4-FFF2-40B4-BE49-F238E27FC236}">
                <a16:creationId xmlns:a16="http://schemas.microsoft.com/office/drawing/2014/main" id="{A31B0D3C-FD91-5190-B942-61C21E3CA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0" name="Foliennummernplatzhalter 14">
            <a:extLst>
              <a:ext uri="{FF2B5EF4-FFF2-40B4-BE49-F238E27FC236}">
                <a16:creationId xmlns:a16="http://schemas.microsoft.com/office/drawing/2014/main" id="{0FDCAC18-8103-8FCA-446D-DB882C862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1D4BE986-A4D4-31FD-86F9-16658B47B8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2338" y="789385"/>
            <a:ext cx="1241822" cy="3942159"/>
          </a:xfrm>
        </p:spPr>
        <p:txBody>
          <a:bodyPr anchor="b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2466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27">
          <p15:clr>
            <a:srgbClr val="FBAE40"/>
          </p15:clr>
        </p15:guide>
        <p15:guide id="2" pos="5745">
          <p15:clr>
            <a:srgbClr val="FBAE40"/>
          </p15:clr>
        </p15:guide>
        <p15:guide id="3" pos="6108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/20 Inhalt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DA4807A-93FB-0E32-FE62-76F4589B6BE5}"/>
              </a:ext>
            </a:extLst>
          </p:cNvPr>
          <p:cNvSpPr/>
          <p:nvPr userDrawn="1"/>
        </p:nvSpPr>
        <p:spPr>
          <a:xfrm>
            <a:off x="-1" y="0"/>
            <a:ext cx="7056835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BE38134-0749-F8C6-F80D-2FFC955F9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2106755" cy="945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8025B23-549E-1CEC-51E7-A9069BC9ECA8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1"/>
                </a:solidFill>
                <a:latin typeface="+mj-lt"/>
              </a:rPr>
              <a:t>Südwestfalen-IT</a:t>
            </a:r>
          </a:p>
        </p:txBody>
      </p:sp>
      <p:sp>
        <p:nvSpPr>
          <p:cNvPr id="8" name="Datumsplatzhalter 13">
            <a:extLst>
              <a:ext uri="{FF2B5EF4-FFF2-40B4-BE49-F238E27FC236}">
                <a16:creationId xmlns:a16="http://schemas.microsoft.com/office/drawing/2014/main" id="{A31B0D3C-FD91-5190-B942-61C21E3CA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0" name="Foliennummernplatzhalter 14">
            <a:extLst>
              <a:ext uri="{FF2B5EF4-FFF2-40B4-BE49-F238E27FC236}">
                <a16:creationId xmlns:a16="http://schemas.microsoft.com/office/drawing/2014/main" id="{0FDCAC18-8103-8FCA-446D-DB882C862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1D4BE986-A4D4-31FD-86F9-16658B47B8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2338" y="789385"/>
            <a:ext cx="1241822" cy="3942159"/>
          </a:xfrm>
        </p:spPr>
        <p:txBody>
          <a:bodyPr anchor="b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138861A-7630-66AB-5A01-2B4B00DD4E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00" y="789385"/>
            <a:ext cx="6212865" cy="620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FDF2E-8B1F-BCB0-F6FD-EFA28D721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00" y="1657867"/>
            <a:ext cx="6212865" cy="30736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01847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27">
          <p15:clr>
            <a:srgbClr val="FBAE40"/>
          </p15:clr>
        </p15:guide>
        <p15:guide id="2" pos="5745">
          <p15:clr>
            <a:srgbClr val="FBAE40"/>
          </p15:clr>
        </p15:guide>
        <p15:guide id="3" pos="6108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0/20 Inhalt + Bild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39D9D682-9536-2CFC-8D94-AABB787FEB43}"/>
              </a:ext>
            </a:extLst>
          </p:cNvPr>
          <p:cNvSpPr/>
          <p:nvPr userDrawn="1"/>
        </p:nvSpPr>
        <p:spPr>
          <a:xfrm>
            <a:off x="7059399" y="0"/>
            <a:ext cx="208460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BE38134-0749-F8C6-F80D-2FFC955F9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2106755" cy="945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8025B23-549E-1CEC-51E7-A9069BC9ECA8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4"/>
                </a:solidFill>
                <a:latin typeface="+mj-lt"/>
              </a:rPr>
              <a:t>Südwestfalen-IT</a:t>
            </a:r>
          </a:p>
        </p:txBody>
      </p:sp>
      <p:sp>
        <p:nvSpPr>
          <p:cNvPr id="8" name="Datumsplatzhalter 13">
            <a:extLst>
              <a:ext uri="{FF2B5EF4-FFF2-40B4-BE49-F238E27FC236}">
                <a16:creationId xmlns:a16="http://schemas.microsoft.com/office/drawing/2014/main" id="{A31B0D3C-FD91-5190-B942-61C21E3CA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0" name="Foliennummernplatzhalter 14">
            <a:extLst>
              <a:ext uri="{FF2B5EF4-FFF2-40B4-BE49-F238E27FC236}">
                <a16:creationId xmlns:a16="http://schemas.microsoft.com/office/drawing/2014/main" id="{0FDCAC18-8103-8FCA-446D-DB882C862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Bildplatzhalter 25">
            <a:extLst>
              <a:ext uri="{FF2B5EF4-FFF2-40B4-BE49-F238E27FC236}">
                <a16:creationId xmlns:a16="http://schemas.microsoft.com/office/drawing/2014/main" id="{005F5024-DF30-E848-59B4-C512097AEA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56835" y="0"/>
            <a:ext cx="2087165" cy="5143500"/>
          </a:xfrm>
        </p:spPr>
        <p:txBody>
          <a:bodyPr lIns="252000" tIns="1800000" anchor="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Bild nach dem </a:t>
            </a:r>
            <a:br>
              <a:rPr lang="de-DE"/>
            </a:br>
            <a:r>
              <a:rPr lang="de-DE"/>
              <a:t>Einfügen auf </a:t>
            </a:r>
            <a:br>
              <a:rPr lang="de-DE"/>
            </a:br>
            <a:r>
              <a:rPr lang="de-DE"/>
              <a:t>85 % Transparenz </a:t>
            </a:r>
            <a:br>
              <a:rPr lang="de-DE"/>
            </a:br>
            <a:r>
              <a:rPr lang="de-DE"/>
              <a:t>setzen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6BE59AE-AB13-F533-F49A-06513C8F6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00" y="789385"/>
            <a:ext cx="6212865" cy="620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7605D7BA-6708-53F4-B9D5-9B9E032FA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00" y="1657867"/>
            <a:ext cx="6212865" cy="30736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9059963-2079-4524-4BE3-586F651C7A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42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27">
          <p15:clr>
            <a:srgbClr val="FBAE40"/>
          </p15:clr>
        </p15:guide>
        <p15:guide id="2" pos="5745">
          <p15:clr>
            <a:srgbClr val="FBAE40"/>
          </p15:clr>
        </p15:guide>
        <p15:guide id="3" pos="6108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0/20 Inhalt + Bild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39D9D682-9536-2CFC-8D94-AABB787FEB43}"/>
              </a:ext>
            </a:extLst>
          </p:cNvPr>
          <p:cNvSpPr/>
          <p:nvPr userDrawn="1"/>
        </p:nvSpPr>
        <p:spPr>
          <a:xfrm>
            <a:off x="7059399" y="0"/>
            <a:ext cx="2084601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Bildplatzhalter 25">
            <a:extLst>
              <a:ext uri="{FF2B5EF4-FFF2-40B4-BE49-F238E27FC236}">
                <a16:creationId xmlns:a16="http://schemas.microsoft.com/office/drawing/2014/main" id="{005F5024-DF30-E848-59B4-C512097AEA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56835" y="0"/>
            <a:ext cx="2087165" cy="5143500"/>
          </a:xfrm>
        </p:spPr>
        <p:txBody>
          <a:bodyPr lIns="252000" tIns="1800000" anchor="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Bild nach dem </a:t>
            </a:r>
            <a:br>
              <a:rPr lang="de-DE"/>
            </a:br>
            <a:r>
              <a:rPr lang="de-DE"/>
              <a:t>Einfügen auf </a:t>
            </a:r>
            <a:br>
              <a:rPr lang="de-DE"/>
            </a:br>
            <a:r>
              <a:rPr lang="de-DE"/>
              <a:t>85 % Transparenz </a:t>
            </a:r>
            <a:br>
              <a:rPr lang="de-DE"/>
            </a:br>
            <a:r>
              <a:rPr lang="de-DE"/>
              <a:t>setzen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BE38134-0749-F8C6-F80D-2FFC955F9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2106755" cy="945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8025B23-549E-1CEC-51E7-A9069BC9ECA8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1"/>
                </a:solidFill>
                <a:latin typeface="+mj-lt"/>
              </a:rPr>
              <a:t>Südwestfalen-IT</a:t>
            </a:r>
          </a:p>
        </p:txBody>
      </p:sp>
      <p:sp>
        <p:nvSpPr>
          <p:cNvPr id="8" name="Datumsplatzhalter 13">
            <a:extLst>
              <a:ext uri="{FF2B5EF4-FFF2-40B4-BE49-F238E27FC236}">
                <a16:creationId xmlns:a16="http://schemas.microsoft.com/office/drawing/2014/main" id="{A31B0D3C-FD91-5190-B942-61C21E3CA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0" name="Foliennummernplatzhalter 14">
            <a:extLst>
              <a:ext uri="{FF2B5EF4-FFF2-40B4-BE49-F238E27FC236}">
                <a16:creationId xmlns:a16="http://schemas.microsoft.com/office/drawing/2014/main" id="{0FDCAC18-8103-8FCA-446D-DB882C862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13B5D4D-4825-674F-7D3F-64F964C4E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00" y="789385"/>
            <a:ext cx="6212865" cy="620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FA7C3994-4DFA-F5EA-1B73-DB94D78D2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00" y="1657867"/>
            <a:ext cx="6212865" cy="30736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290CB3-83E5-0CC0-BB03-781D211466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90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27">
          <p15:clr>
            <a:srgbClr val="FBAE40"/>
          </p15:clr>
        </p15:guide>
        <p15:guide id="2" pos="5745">
          <p15:clr>
            <a:srgbClr val="FBAE40"/>
          </p15:clr>
        </p15:guide>
        <p15:guide id="3" pos="6108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Inhalt + Bild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42AC96B8-349B-DD88-C444-919FEBD92267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" name="Bildplatzhalter 25">
            <a:extLst>
              <a:ext uri="{FF2B5EF4-FFF2-40B4-BE49-F238E27FC236}">
                <a16:creationId xmlns:a16="http://schemas.microsoft.com/office/drawing/2014/main" id="{3E87F2D2-4DCD-B0DA-4EE8-1D4ED47D18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5143500"/>
          </a:xfrm>
        </p:spPr>
        <p:txBody>
          <a:bodyPr lIns="252000" tIns="1800000" anchor="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Bild nach dem Einfügen auf </a:t>
            </a:r>
            <a:br>
              <a:rPr lang="de-DE"/>
            </a:br>
            <a:r>
              <a:rPr lang="de-DE"/>
              <a:t>85 % Transparenz setzen</a:t>
            </a:r>
          </a:p>
        </p:txBody>
      </p:sp>
      <p:sp>
        <p:nvSpPr>
          <p:cNvPr id="10" name="Datumsplatzhalter 13">
            <a:extLst>
              <a:ext uri="{FF2B5EF4-FFF2-40B4-BE49-F238E27FC236}">
                <a16:creationId xmlns:a16="http://schemas.microsoft.com/office/drawing/2014/main" id="{0EDCE03F-B3E5-E0D4-E9DD-39E7E9C7D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1" name="Foliennummernplatzhalter 14">
            <a:extLst>
              <a:ext uri="{FF2B5EF4-FFF2-40B4-BE49-F238E27FC236}">
                <a16:creationId xmlns:a16="http://schemas.microsoft.com/office/drawing/2014/main" id="{63997BB6-54DC-DDDD-D1D1-FC83E3418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B8EDC7D6-6909-99DF-8C0F-F52BDD0CE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2079000" cy="93092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FB726D4-A7A1-FD7E-74E2-C6A3AE29755A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4"/>
                </a:solidFill>
                <a:latin typeface="+mj-lt"/>
              </a:rPr>
              <a:t>Südwestfalen-IT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4946D487-192A-B823-B750-3CB6880A3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00" y="789385"/>
            <a:ext cx="3727868" cy="62001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3B413E89-D027-7631-0317-470D388A5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00" y="1657867"/>
            <a:ext cx="3726656" cy="30736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01ACB8-A77C-EA52-6D28-D19B8BB737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65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021">
          <p15:clr>
            <a:srgbClr val="FBAE40"/>
          </p15:clr>
        </p15:guide>
        <p15:guide id="3" pos="365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260182"/>
            <a:ext cx="4719107" cy="66082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</a:t>
            </a:r>
          </a:p>
        </p:txBody>
      </p:sp>
    </p:spTree>
    <p:extLst>
      <p:ext uri="{BB962C8B-B14F-4D97-AF65-F5344CB8AC3E}">
        <p14:creationId xmlns:p14="http://schemas.microsoft.com/office/powerpoint/2010/main" val="23039744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Inhalt + Bild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42AC96B8-349B-DD88-C444-919FEBD92267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" name="Bildplatzhalter 25">
            <a:extLst>
              <a:ext uri="{FF2B5EF4-FFF2-40B4-BE49-F238E27FC236}">
                <a16:creationId xmlns:a16="http://schemas.microsoft.com/office/drawing/2014/main" id="{3E87F2D2-4DCD-B0DA-4EE8-1D4ED47D18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5143500"/>
          </a:xfrm>
        </p:spPr>
        <p:txBody>
          <a:bodyPr lIns="252000" tIns="1800000" anchor="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Bild nach dem Einfügen auf </a:t>
            </a:r>
            <a:br>
              <a:rPr lang="de-DE"/>
            </a:br>
            <a:r>
              <a:rPr lang="de-DE"/>
              <a:t>85 % Transparenz setzen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00" y="789385"/>
            <a:ext cx="3727868" cy="62001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14D6AF-AEED-150F-362A-74942DFE7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00" y="1657867"/>
            <a:ext cx="3726656" cy="30736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Datumsplatzhalter 13">
            <a:extLst>
              <a:ext uri="{FF2B5EF4-FFF2-40B4-BE49-F238E27FC236}">
                <a16:creationId xmlns:a16="http://schemas.microsoft.com/office/drawing/2014/main" id="{0EDCE03F-B3E5-E0D4-E9DD-39E7E9C7D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1" name="Foliennummernplatzhalter 14">
            <a:extLst>
              <a:ext uri="{FF2B5EF4-FFF2-40B4-BE49-F238E27FC236}">
                <a16:creationId xmlns:a16="http://schemas.microsoft.com/office/drawing/2014/main" id="{63997BB6-54DC-DDDD-D1D1-FC83E3418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B8EDC7D6-6909-99DF-8C0F-F52BDD0CE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2079000" cy="9309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9E7D53B-616F-414A-76D1-4E03BD81FFC4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1"/>
                </a:solidFill>
                <a:latin typeface="+mj-lt"/>
              </a:rPr>
              <a:t>Südwestfalen-IT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EC77B14-E6AB-FBA8-9E0A-FE78A2B25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5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021">
          <p15:clr>
            <a:srgbClr val="FBAE40"/>
          </p15:clr>
        </p15:guide>
        <p15:guide id="3" pos="3659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/80 Inhalt + Bild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1709A2F-9740-B64A-D47F-05B344D150F1}"/>
              </a:ext>
            </a:extLst>
          </p:cNvPr>
          <p:cNvSpPr/>
          <p:nvPr userDrawn="1"/>
        </p:nvSpPr>
        <p:spPr>
          <a:xfrm>
            <a:off x="2087166" y="0"/>
            <a:ext cx="7056834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Bildplatzhalter 25">
            <a:extLst>
              <a:ext uri="{FF2B5EF4-FFF2-40B4-BE49-F238E27FC236}">
                <a16:creationId xmlns:a16="http://schemas.microsoft.com/office/drawing/2014/main" id="{A594081B-91AE-67D5-4093-993A7AEBFB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87166" y="0"/>
            <a:ext cx="7056834" cy="5143500"/>
          </a:xfrm>
        </p:spPr>
        <p:txBody>
          <a:bodyPr lIns="252000" tIns="1800000" anchor="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Bild nach dem Einfügen auf </a:t>
            </a:r>
            <a:br>
              <a:rPr lang="de-DE"/>
            </a:br>
            <a:r>
              <a:rPr lang="de-DE"/>
              <a:t>85 % Transparenz setzen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16" y="4111532"/>
            <a:ext cx="4700810" cy="6200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BE38134-0749-F8C6-F80D-2FFC955F9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2106755" cy="945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Datumsplatzhalter 13">
            <a:extLst>
              <a:ext uri="{FF2B5EF4-FFF2-40B4-BE49-F238E27FC236}">
                <a16:creationId xmlns:a16="http://schemas.microsoft.com/office/drawing/2014/main" id="{9ECB81B5-A3C5-6EC8-F986-E40839D7EB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4" name="Foliennummernplatzhalter 14">
            <a:extLst>
              <a:ext uri="{FF2B5EF4-FFF2-40B4-BE49-F238E27FC236}">
                <a16:creationId xmlns:a16="http://schemas.microsoft.com/office/drawing/2014/main" id="{4E6A3CC9-BA16-6AD0-8731-D048E182D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F693580-49CC-C78C-E580-FE844BDF5E5A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4"/>
                </a:solidFill>
                <a:latin typeface="+mj-lt"/>
              </a:rPr>
              <a:t>Südwestfalen-IT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596E6428-C7BF-8C9B-E3E8-94CE852FD1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100" y="789385"/>
            <a:ext cx="1244203" cy="394215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F24439-7EBB-551B-B36C-61869F627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3">
          <p15:clr>
            <a:srgbClr val="FBAE40"/>
          </p15:clr>
        </p15:guide>
        <p15:guide id="2" pos="1935">
          <p15:clr>
            <a:srgbClr val="FBAE40"/>
          </p15:clr>
        </p15:guide>
        <p15:guide id="3" pos="1572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/80 Inhalt + Bild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1709A2F-9740-B64A-D47F-05B344D150F1}"/>
              </a:ext>
            </a:extLst>
          </p:cNvPr>
          <p:cNvSpPr/>
          <p:nvPr userDrawn="1"/>
        </p:nvSpPr>
        <p:spPr>
          <a:xfrm>
            <a:off x="2087166" y="0"/>
            <a:ext cx="7056834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Bildplatzhalter 25">
            <a:extLst>
              <a:ext uri="{FF2B5EF4-FFF2-40B4-BE49-F238E27FC236}">
                <a16:creationId xmlns:a16="http://schemas.microsoft.com/office/drawing/2014/main" id="{A594081B-91AE-67D5-4093-993A7AEBFB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87166" y="0"/>
            <a:ext cx="7056834" cy="5143500"/>
          </a:xfrm>
        </p:spPr>
        <p:txBody>
          <a:bodyPr lIns="252000" tIns="1800000" anchor="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Bild nach dem Einfügen auf </a:t>
            </a:r>
            <a:br>
              <a:rPr lang="de-DE"/>
            </a:br>
            <a:r>
              <a:rPr lang="de-DE"/>
              <a:t>85 % Transparenz setzen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16" y="4111532"/>
            <a:ext cx="4700810" cy="620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BE38134-0749-F8C6-F80D-2FFC955F9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2106755" cy="945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Datumsplatzhalter 13">
            <a:extLst>
              <a:ext uri="{FF2B5EF4-FFF2-40B4-BE49-F238E27FC236}">
                <a16:creationId xmlns:a16="http://schemas.microsoft.com/office/drawing/2014/main" id="{9ECB81B5-A3C5-6EC8-F986-E40839D7EB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4" name="Foliennummernplatzhalter 14">
            <a:extLst>
              <a:ext uri="{FF2B5EF4-FFF2-40B4-BE49-F238E27FC236}">
                <a16:creationId xmlns:a16="http://schemas.microsoft.com/office/drawing/2014/main" id="{4E6A3CC9-BA16-6AD0-8731-D048E182D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F693580-49CC-C78C-E580-FE844BDF5E5A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1"/>
                </a:solidFill>
                <a:latin typeface="+mj-lt"/>
              </a:rPr>
              <a:t>Südwestfalen-IT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596E6428-C7BF-8C9B-E3E8-94CE852FD1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100" y="789385"/>
            <a:ext cx="1244203" cy="394215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6A19005-2616-A995-2EB0-F418DF31B8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4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3">
          <p15:clr>
            <a:srgbClr val="FBAE40"/>
          </p15:clr>
        </p15:guide>
        <p15:guide id="2" pos="1935">
          <p15:clr>
            <a:srgbClr val="FBAE40"/>
          </p15:clr>
        </p15:guide>
        <p15:guide id="3" pos="1572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Bildstreifen dunk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0ABF7D0-CD1B-CF9A-482D-5CA13A065DC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9841" y="1653778"/>
            <a:ext cx="2807494" cy="3489722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3335" y="1653778"/>
            <a:ext cx="4863390" cy="6033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14D6AF-AEED-150F-362A-74942DFE7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335" y="2505593"/>
            <a:ext cx="4860825" cy="22259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8C8F2A-F79D-B860-ACC1-E44D66AD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Datumsplatzhalter 13">
            <a:extLst>
              <a:ext uri="{FF2B5EF4-FFF2-40B4-BE49-F238E27FC236}">
                <a16:creationId xmlns:a16="http://schemas.microsoft.com/office/drawing/2014/main" id="{13071FA1-3BDE-F51E-CB29-5DE7A81A1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6" name="Foliennummernplatzhalter 14">
            <a:extLst>
              <a:ext uri="{FF2B5EF4-FFF2-40B4-BE49-F238E27FC236}">
                <a16:creationId xmlns:a16="http://schemas.microsoft.com/office/drawing/2014/main" id="{BBB903FC-27E1-16AC-E328-0FF4239BD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5186898-50D6-57DF-3E92-B7F1EEC6221A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4"/>
                </a:solidFill>
                <a:latin typeface="+mj-lt"/>
              </a:rPr>
              <a:t>Südwestfalen-IT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5A5CF09-4D09-6DB2-B443-15D0AA4BC4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7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Bildstreifen he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0ABF7D0-CD1B-CF9A-482D-5CA13A065DC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9841" y="1653778"/>
            <a:ext cx="2807494" cy="3489722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3335" y="1653778"/>
            <a:ext cx="4863390" cy="603344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14D6AF-AEED-150F-362A-74942DFE7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335" y="2505593"/>
            <a:ext cx="4860825" cy="222595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8C8F2A-F79D-B860-ACC1-E44D66AD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Datumsplatzhalter 13">
            <a:extLst>
              <a:ext uri="{FF2B5EF4-FFF2-40B4-BE49-F238E27FC236}">
                <a16:creationId xmlns:a16="http://schemas.microsoft.com/office/drawing/2014/main" id="{13071FA1-3BDE-F51E-CB29-5DE7A81A1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6" name="Foliennummernplatzhalter 14">
            <a:extLst>
              <a:ext uri="{FF2B5EF4-FFF2-40B4-BE49-F238E27FC236}">
                <a16:creationId xmlns:a16="http://schemas.microsoft.com/office/drawing/2014/main" id="{BBB903FC-27E1-16AC-E328-0FF4239BD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73C1DD4-B4FE-CB01-E713-67670BD9505F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1"/>
                </a:solidFill>
                <a:latin typeface="+mj-lt"/>
              </a:rPr>
              <a:t>Südwestfalen-IT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78DF02A-F1B5-5E78-4E8B-7E09EA2564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11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+ Textkasten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1709A2F-9740-B64A-D47F-05B344D150F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Bildplatzhalter 25">
            <a:extLst>
              <a:ext uri="{FF2B5EF4-FFF2-40B4-BE49-F238E27FC236}">
                <a16:creationId xmlns:a16="http://schemas.microsoft.com/office/drawing/2014/main" id="{A594081B-91AE-67D5-4093-993A7AEBFB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</p:spPr>
        <p:txBody>
          <a:bodyPr lIns="252000" tIns="1800000" rIns="252000" anchor="t"/>
          <a:lstStyle>
            <a:lvl1pPr algn="r"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Bild nach dem Einfügen auf </a:t>
            </a:r>
            <a:br>
              <a:rPr lang="de-DE"/>
            </a:br>
            <a:r>
              <a:rPr lang="de-DE"/>
              <a:t>85 % Transparenz setzen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BE38134-0749-F8C6-F80D-2FFC955F9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2106755" cy="945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Datumsplatzhalter 13">
            <a:extLst>
              <a:ext uri="{FF2B5EF4-FFF2-40B4-BE49-F238E27FC236}">
                <a16:creationId xmlns:a16="http://schemas.microsoft.com/office/drawing/2014/main" id="{9ECB81B5-A3C5-6EC8-F986-E40839D7EB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4" name="Foliennummernplatzhalter 14">
            <a:extLst>
              <a:ext uri="{FF2B5EF4-FFF2-40B4-BE49-F238E27FC236}">
                <a16:creationId xmlns:a16="http://schemas.microsoft.com/office/drawing/2014/main" id="{4E6A3CC9-BA16-6AD0-8731-D048E182D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397C618-65FC-D1E7-EBF4-A781A05258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841" y="1653778"/>
            <a:ext cx="2807494" cy="3489722"/>
          </a:xfrm>
          <a:solidFill>
            <a:schemeClr val="bg2"/>
          </a:solidFill>
        </p:spPr>
        <p:txBody>
          <a:bodyPr lIns="288000" tIns="252000"/>
          <a:lstStyle>
            <a:lvl1pPr>
              <a:defRPr sz="18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55A2F2F-9A88-7BC0-E038-2CC428A5F1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9841" y="2607557"/>
            <a:ext cx="2807494" cy="2123987"/>
          </a:xfrm>
        </p:spPr>
        <p:txBody>
          <a:bodyPr lIns="288000" rIns="21600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F133816-34AD-F918-BE78-010EC1001B4E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4"/>
                </a:solidFill>
                <a:latin typeface="+mj-lt"/>
              </a:rPr>
              <a:t>Südwestfalen-IT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B2E6CB-8EA9-8BB8-707F-0B9FB01BC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00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3">
          <p15:clr>
            <a:srgbClr val="FBAE40"/>
          </p15:clr>
        </p15:guide>
        <p15:guide id="2" pos="1935">
          <p15:clr>
            <a:srgbClr val="FBAE40"/>
          </p15:clr>
        </p15:guide>
        <p15:guide id="3" pos="1572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+ Textkasten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1709A2F-9740-B64A-D47F-05B344D150F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Bildplatzhalter 25">
            <a:extLst>
              <a:ext uri="{FF2B5EF4-FFF2-40B4-BE49-F238E27FC236}">
                <a16:creationId xmlns:a16="http://schemas.microsoft.com/office/drawing/2014/main" id="{A594081B-91AE-67D5-4093-993A7AEBFB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</p:spPr>
        <p:txBody>
          <a:bodyPr lIns="252000" tIns="1800000" rIns="252000" anchor="t"/>
          <a:lstStyle>
            <a:lvl1pPr algn="r"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Bild nach dem Einfügen auf </a:t>
            </a:r>
            <a:br>
              <a:rPr lang="de-DE"/>
            </a:br>
            <a:r>
              <a:rPr lang="de-DE"/>
              <a:t>85 % Transparenz setzen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BE38134-0749-F8C6-F80D-2FFC955F9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2106755" cy="945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Datumsplatzhalter 13">
            <a:extLst>
              <a:ext uri="{FF2B5EF4-FFF2-40B4-BE49-F238E27FC236}">
                <a16:creationId xmlns:a16="http://schemas.microsoft.com/office/drawing/2014/main" id="{9ECB81B5-A3C5-6EC8-F986-E40839D7EB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4" name="Foliennummernplatzhalter 14">
            <a:extLst>
              <a:ext uri="{FF2B5EF4-FFF2-40B4-BE49-F238E27FC236}">
                <a16:creationId xmlns:a16="http://schemas.microsoft.com/office/drawing/2014/main" id="{4E6A3CC9-BA16-6AD0-8731-D048E182D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397C618-65FC-D1E7-EBF4-A781A05258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841" y="1653778"/>
            <a:ext cx="2807494" cy="3489722"/>
          </a:xfrm>
          <a:solidFill>
            <a:schemeClr val="tx1"/>
          </a:solidFill>
        </p:spPr>
        <p:txBody>
          <a:bodyPr lIns="288000" tIns="252000"/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55A2F2F-9A88-7BC0-E038-2CC428A5F1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9841" y="2607557"/>
            <a:ext cx="2807494" cy="2123987"/>
          </a:xfrm>
        </p:spPr>
        <p:txBody>
          <a:bodyPr lIns="288000" r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F428509-E29D-C8C6-DAD6-022E5F7820A5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1"/>
                </a:solidFill>
                <a:latin typeface="+mj-lt"/>
              </a:rPr>
              <a:t>Südwestfalen-IT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B41A081-401A-E8E5-5708-DB037BB48E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99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3">
          <p15:clr>
            <a:srgbClr val="FBAE40"/>
          </p15:clr>
        </p15:guide>
        <p15:guide id="2" pos="1935">
          <p15:clr>
            <a:srgbClr val="FBAE40"/>
          </p15:clr>
        </p15:guide>
        <p15:guide id="3" pos="1572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+ 3 Textboxen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1709A2F-9740-B64A-D47F-05B344D150F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Bildplatzhalter 25">
            <a:extLst>
              <a:ext uri="{FF2B5EF4-FFF2-40B4-BE49-F238E27FC236}">
                <a16:creationId xmlns:a16="http://schemas.microsoft.com/office/drawing/2014/main" id="{A594081B-91AE-67D5-4093-993A7AEBFB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</p:spPr>
        <p:txBody>
          <a:bodyPr lIns="252000" tIns="1800000" rIns="252000" anchor="t"/>
          <a:lstStyle>
            <a:lvl1pPr algn="r"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Bild nach dem Einfügen auf </a:t>
            </a:r>
            <a:br>
              <a:rPr lang="de-DE"/>
            </a:br>
            <a:r>
              <a:rPr lang="de-DE"/>
              <a:t>85 % Transparenz setzen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BE38134-0749-F8C6-F80D-2FFC955F9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296" y="343888"/>
            <a:ext cx="2106755" cy="945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74BBBC7-9153-0C87-4408-E52DD74E7B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841" y="3868341"/>
            <a:ext cx="2483644" cy="1275159"/>
          </a:xfrm>
          <a:solidFill>
            <a:schemeClr val="bg1"/>
          </a:solidFill>
        </p:spPr>
        <p:txBody>
          <a:bodyPr lIns="288000" rIns="144000" anchor="ctr"/>
          <a:lstStyle>
            <a:lvl1pPr>
              <a:defRPr sz="1050">
                <a:latin typeface="+mn-lt"/>
              </a:defRPr>
            </a:lvl1pPr>
          </a:lstStyle>
          <a:p>
            <a:pPr lvl="0"/>
            <a:r>
              <a:rPr lang="de-DE"/>
              <a:t>Mastertextformat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41020EB5-9E79-31F5-AA3B-93C1B57110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6178" y="3868341"/>
            <a:ext cx="2483644" cy="1275159"/>
          </a:xfrm>
          <a:solidFill>
            <a:schemeClr val="bg1"/>
          </a:solidFill>
        </p:spPr>
        <p:txBody>
          <a:bodyPr lIns="288000" rIns="144000" anchor="ctr"/>
          <a:lstStyle>
            <a:lvl1pPr>
              <a:defRPr sz="1050">
                <a:latin typeface="+mn-lt"/>
              </a:defRPr>
            </a:lvl1pPr>
          </a:lstStyle>
          <a:p>
            <a:pPr lvl="0"/>
            <a:r>
              <a:rPr lang="de-DE"/>
              <a:t>Mastertextformat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6A1C2467-144A-5981-FCC0-0543E1B4ED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0454" y="3868341"/>
            <a:ext cx="2483644" cy="1275159"/>
          </a:xfrm>
          <a:solidFill>
            <a:schemeClr val="bg1"/>
          </a:solidFill>
        </p:spPr>
        <p:txBody>
          <a:bodyPr lIns="288000" rIns="144000" anchor="ctr"/>
          <a:lstStyle>
            <a:lvl1pPr>
              <a:defRPr sz="1050">
                <a:latin typeface="+mn-lt"/>
              </a:defRPr>
            </a:lvl1pPr>
          </a:lstStyle>
          <a:p>
            <a:pPr lvl="0"/>
            <a:r>
              <a:rPr lang="de-DE"/>
              <a:t>Mastertextformat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626C251B-958C-46A5-ECB1-33435637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524E1CA-8BA0-3961-8B45-66097BF6C13B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4"/>
                </a:solidFill>
                <a:latin typeface="+mj-lt"/>
              </a:rPr>
              <a:t>Südwestfalen-IT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A7A6AB7-C85D-DEFF-04D8-88764B10C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5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3">
          <p15:clr>
            <a:srgbClr val="FBAE40"/>
          </p15:clr>
        </p15:guide>
        <p15:guide id="2" pos="1935">
          <p15:clr>
            <a:srgbClr val="FBAE40"/>
          </p15:clr>
        </p15:guide>
        <p15:guide id="3" pos="1572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 dunk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789385"/>
            <a:ext cx="7886885" cy="6200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8C8F2A-F79D-B860-ACC1-E44D66AD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Datumsplatzhalter 13">
            <a:extLst>
              <a:ext uri="{FF2B5EF4-FFF2-40B4-BE49-F238E27FC236}">
                <a16:creationId xmlns:a16="http://schemas.microsoft.com/office/drawing/2014/main" id="{13071FA1-3BDE-F51E-CB29-5DE7A81A1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6" name="Foliennummernplatzhalter 14">
            <a:extLst>
              <a:ext uri="{FF2B5EF4-FFF2-40B4-BE49-F238E27FC236}">
                <a16:creationId xmlns:a16="http://schemas.microsoft.com/office/drawing/2014/main" id="{BBB903FC-27E1-16AC-E328-0FF4239BD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1EC5641-BB87-AF98-498A-63C258CE34DF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4"/>
                </a:solidFill>
                <a:latin typeface="+mj-lt"/>
              </a:rPr>
              <a:t>Südwestfalen-IT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5105502-DD33-2B12-C781-392B776B3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83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 he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AD7D9-38EE-AB15-7257-9D167AF6A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789385"/>
            <a:ext cx="7886885" cy="62001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8C8F2A-F79D-B860-ACC1-E44D66AD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Datumsplatzhalter 13">
            <a:extLst>
              <a:ext uri="{FF2B5EF4-FFF2-40B4-BE49-F238E27FC236}">
                <a16:creationId xmlns:a16="http://schemas.microsoft.com/office/drawing/2014/main" id="{13071FA1-3BDE-F51E-CB29-5DE7A81A1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2016" y="4920679"/>
            <a:ext cx="540972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6" name="Foliennummernplatzhalter 14">
            <a:extLst>
              <a:ext uri="{FF2B5EF4-FFF2-40B4-BE49-F238E27FC236}">
                <a16:creationId xmlns:a16="http://schemas.microsoft.com/office/drawing/2014/main" id="{BBB903FC-27E1-16AC-E328-0FF4239BD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8714" y="4920679"/>
            <a:ext cx="235446" cy="1534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fld id="{0B97D42E-9144-41F0-A5B6-26536E6750C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B7604B6-A53F-31EC-277A-B429BB2C1AB1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accent1"/>
                </a:solidFill>
                <a:latin typeface="+mj-lt"/>
              </a:rPr>
              <a:t>Südwestfalen-IT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6B91714-D8C3-C3FA-6F22-33ABDC8B0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7127" y="272104"/>
            <a:ext cx="417311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499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184418"/>
            <a:ext cx="4719107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53968097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 dunk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D5F9924-3483-800B-7518-D6A97B219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11" t="-1" b="16327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45" name="Fußzeilenplatzhalter 4">
            <a:extLst>
              <a:ext uri="{FF2B5EF4-FFF2-40B4-BE49-F238E27FC236}">
                <a16:creationId xmlns:a16="http://schemas.microsoft.com/office/drawing/2014/main" id="{CEFA2478-E7C0-0710-093B-7BCD011C9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742" y="343888"/>
            <a:ext cx="3086100" cy="930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E1A5CDB7-29D6-C76F-EF9E-9A63E9DF44CF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bg1"/>
                </a:solidFill>
                <a:latin typeface="+mj-lt"/>
              </a:rPr>
              <a:t>Südwestfalen-IT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F7AD024C-D758-B28B-BED3-8202122993B1}"/>
              </a:ext>
            </a:extLst>
          </p:cNvPr>
          <p:cNvCxnSpPr>
            <a:cxnSpLocks/>
          </p:cNvCxnSpPr>
          <p:nvPr userDrawn="1"/>
        </p:nvCxnSpPr>
        <p:spPr>
          <a:xfrm>
            <a:off x="8514160" y="0"/>
            <a:ext cx="0" cy="381388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6">
            <a:extLst>
              <a:ext uri="{FF2B5EF4-FFF2-40B4-BE49-F238E27FC236}">
                <a16:creationId xmlns:a16="http://schemas.microsoft.com/office/drawing/2014/main" id="{EEB67775-56E0-05B4-770F-3CC85296E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274" y="4107824"/>
            <a:ext cx="7889452" cy="623720"/>
          </a:xfrm>
        </p:spPr>
        <p:txBody>
          <a:bodyPr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Vielen Dank</a:t>
            </a:r>
          </a:p>
        </p:txBody>
      </p:sp>
    </p:spTree>
    <p:extLst>
      <p:ext uri="{BB962C8B-B14F-4D97-AF65-F5344CB8AC3E}">
        <p14:creationId xmlns:p14="http://schemas.microsoft.com/office/powerpoint/2010/main" val="19059396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 he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8FB59B5-A430-D218-C032-04201F49DA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87" b="16304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CA4CC13A-EBE3-2D14-3FA6-16DF3ECED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742" y="343888"/>
            <a:ext cx="3086100" cy="930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11C7551-A492-A76F-43A2-53FD786F9596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latin typeface="+mj-lt"/>
              </a:rPr>
              <a:t>Südwestfalen-IT</a:t>
            </a:r>
          </a:p>
        </p:txBody>
      </p:sp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837DA3A9-58A9-C0E4-FA04-E2F48E79B20F}"/>
              </a:ext>
            </a:extLst>
          </p:cNvPr>
          <p:cNvCxnSpPr>
            <a:cxnSpLocks/>
          </p:cNvCxnSpPr>
          <p:nvPr userDrawn="1"/>
        </p:nvCxnSpPr>
        <p:spPr>
          <a:xfrm>
            <a:off x="8514160" y="0"/>
            <a:ext cx="0" cy="38138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el 6">
            <a:extLst>
              <a:ext uri="{FF2B5EF4-FFF2-40B4-BE49-F238E27FC236}">
                <a16:creationId xmlns:a16="http://schemas.microsoft.com/office/drawing/2014/main" id="{F5B0F6F8-22F2-03E7-2DA5-DB1F81758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274" y="4107824"/>
            <a:ext cx="7889452" cy="623720"/>
          </a:xfrm>
        </p:spPr>
        <p:txBody>
          <a:bodyPr/>
          <a:lstStyle>
            <a:lvl1pPr algn="r">
              <a:defRPr sz="6000">
                <a:solidFill>
                  <a:schemeClr val="tx1"/>
                </a:solidFill>
              </a:defRPr>
            </a:lvl1pPr>
          </a:lstStyle>
          <a:p>
            <a:r>
              <a:rPr lang="de-DE"/>
              <a:t>Vielen Dank</a:t>
            </a:r>
          </a:p>
        </p:txBody>
      </p:sp>
    </p:spTree>
    <p:extLst>
      <p:ext uri="{BB962C8B-B14F-4D97-AF65-F5344CB8AC3E}">
        <p14:creationId xmlns:p14="http://schemas.microsoft.com/office/powerpoint/2010/main" val="9099872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 dunk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D5F9924-3483-800B-7518-D6A97B219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11" t="-1" b="16327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45" name="Fußzeilenplatzhalter 4">
            <a:extLst>
              <a:ext uri="{FF2B5EF4-FFF2-40B4-BE49-F238E27FC236}">
                <a16:creationId xmlns:a16="http://schemas.microsoft.com/office/drawing/2014/main" id="{CEFA2478-E7C0-0710-093B-7BCD011C9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742" y="343888"/>
            <a:ext cx="3086100" cy="930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E1A5CDB7-29D6-C76F-EF9E-9A63E9DF44CF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bg1"/>
                </a:solidFill>
                <a:latin typeface="+mj-lt"/>
              </a:rPr>
              <a:t>Südwestfalen-IT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F7AD024C-D758-B28B-BED3-8202122993B1}"/>
              </a:ext>
            </a:extLst>
          </p:cNvPr>
          <p:cNvCxnSpPr>
            <a:cxnSpLocks/>
          </p:cNvCxnSpPr>
          <p:nvPr userDrawn="1"/>
        </p:nvCxnSpPr>
        <p:spPr>
          <a:xfrm>
            <a:off x="8514160" y="0"/>
            <a:ext cx="0" cy="381388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6">
            <a:extLst>
              <a:ext uri="{FF2B5EF4-FFF2-40B4-BE49-F238E27FC236}">
                <a16:creationId xmlns:a16="http://schemas.microsoft.com/office/drawing/2014/main" id="{E77E24D2-DBF2-F9F2-C691-8B00592736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1673" y="4107824"/>
            <a:ext cx="4665053" cy="623720"/>
          </a:xfrm>
        </p:spPr>
        <p:txBody>
          <a:bodyPr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Kontakt</a:t>
            </a:r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35728C4E-F67A-688E-81A8-497A187CE0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842" y="3003947"/>
            <a:ext cx="2591990" cy="172759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661564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 he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8FB59B5-A430-D218-C032-04201F49DA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87" b="16304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CA4CC13A-EBE3-2D14-3FA6-16DF3ECED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742" y="343888"/>
            <a:ext cx="3086100" cy="930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11C7551-A492-A76F-43A2-53FD786F9596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latin typeface="+mj-lt"/>
              </a:rPr>
              <a:t>Südwestfalen-IT</a:t>
            </a:r>
          </a:p>
        </p:txBody>
      </p:sp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837DA3A9-58A9-C0E4-FA04-E2F48E79B20F}"/>
              </a:ext>
            </a:extLst>
          </p:cNvPr>
          <p:cNvCxnSpPr>
            <a:cxnSpLocks/>
          </p:cNvCxnSpPr>
          <p:nvPr userDrawn="1"/>
        </p:nvCxnSpPr>
        <p:spPr>
          <a:xfrm>
            <a:off x="8514160" y="0"/>
            <a:ext cx="0" cy="38138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el 6">
            <a:extLst>
              <a:ext uri="{FF2B5EF4-FFF2-40B4-BE49-F238E27FC236}">
                <a16:creationId xmlns:a16="http://schemas.microsoft.com/office/drawing/2014/main" id="{F5B0F6F8-22F2-03E7-2DA5-DB1F81758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1673" y="4107824"/>
            <a:ext cx="4665053" cy="623720"/>
          </a:xfrm>
        </p:spPr>
        <p:txBody>
          <a:bodyPr/>
          <a:lstStyle>
            <a:lvl1pPr algn="r">
              <a:defRPr sz="6000">
                <a:solidFill>
                  <a:schemeClr val="tx1"/>
                </a:solidFill>
              </a:defRPr>
            </a:lvl1pPr>
          </a:lstStyle>
          <a:p>
            <a:r>
              <a:rPr lang="de-DE"/>
              <a:t>Kontakt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4AB8D54-CFBD-5A4A-EEDB-DB8D724F8D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842" y="3003947"/>
            <a:ext cx="2591990" cy="1727597"/>
          </a:xfrm>
        </p:spPr>
        <p:txBody>
          <a:bodyPr anchor="b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409277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660982" y="4938713"/>
            <a:ext cx="3759696" cy="161925"/>
          </a:xfrm>
          <a:prstGeom prst="rect">
            <a:avLst/>
          </a:prstGeom>
        </p:spPr>
        <p:txBody>
          <a:bodyPr vert="horz" lIns="0" tIns="45715" rIns="91429" bIns="45715" rtlCol="0" anchor="ctr"/>
          <a:lstStyle>
            <a:lvl1pPr algn="l">
              <a:defRPr sz="525">
                <a:solidFill>
                  <a:schemeClr val="accent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5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597504" y="4939907"/>
            <a:ext cx="275034" cy="161926"/>
          </a:xfrm>
          <a:prstGeom prst="rect">
            <a:avLst/>
          </a:prstGeom>
        </p:spPr>
        <p:txBody>
          <a:bodyPr vert="horz" lIns="91429" tIns="45715" rIns="0" bIns="45715" rtlCol="0" anchor="ctr"/>
          <a:lstStyle>
            <a:lvl1pPr algn="r">
              <a:defRPr sz="525">
                <a:solidFill>
                  <a:schemeClr val="accent2"/>
                </a:solidFill>
              </a:defRPr>
            </a:lvl1pPr>
          </a:lstStyle>
          <a:p>
            <a:fld id="{369A084B-84B6-4F15-B0F5-CCDC4176846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Rectangle 3"/>
          <p:cNvSpPr>
            <a:spLocks noGrp="1"/>
          </p:cNvSpPr>
          <p:nvPr>
            <p:ph type="dt" sz="half" idx="2"/>
          </p:nvPr>
        </p:nvSpPr>
        <p:spPr>
          <a:xfrm>
            <a:off x="270272" y="4938638"/>
            <a:ext cx="370400" cy="162000"/>
          </a:xfrm>
          <a:prstGeom prst="rect">
            <a:avLst/>
          </a:prstGeom>
        </p:spPr>
        <p:txBody>
          <a:bodyPr wrap="none" lIns="0" tIns="0" rIns="0" bIns="0" anchor="ctr"/>
          <a:lstStyle>
            <a:lvl1pPr eaLnBrk="1" latinLnBrk="0" hangingPunct="1">
              <a:defRPr kumimoji="0" lang="de-DE" sz="525">
                <a:solidFill>
                  <a:schemeClr val="accent2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E83E70-2407-F15B-1573-1398C2A176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69999" y="191700"/>
            <a:ext cx="7830000" cy="702000"/>
          </a:xfrm>
          <a:prstGeom prst="rect">
            <a:avLst/>
          </a:prstGeom>
        </p:spPr>
        <p:txBody>
          <a:bodyPr vert="horz" lIns="0" tIns="72000" rIns="0" bIns="0" rtlCol="0" anchor="ctr">
            <a:noAutofit/>
          </a:bodyPr>
          <a:lstStyle>
            <a:lvl1pPr>
              <a:defRPr lang="de-DE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 (32pt) </a:t>
            </a:r>
            <a:br>
              <a:rPr lang="de-DE"/>
            </a:br>
            <a:r>
              <a:rPr lang="de-DE"/>
              <a:t>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534642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D674152-779D-4E7F-A230-AD984DB9DC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6361" b="50000"/>
          <a:stretch/>
        </p:blipFill>
        <p:spPr>
          <a:xfrm>
            <a:off x="3937740" y="2405086"/>
            <a:ext cx="5206260" cy="27384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355422E-BC74-4F1B-BB04-6C5028631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707D24-18D6-4406-80B0-853AD4CC6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F988B4-E3BD-4E83-B1CF-D37212331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F747E7C-10A0-4F9F-93E3-5C9D705E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D7E711A-78E4-4855-9987-46EE3B72C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B3B86F-D8FC-40D1-8885-699F10062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6FAE6-7C8E-480A-96CA-2D914ED64FD7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394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2B447984-BC82-C645-C52C-84BA5DA37F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099523"/>
            <a:ext cx="6586537" cy="451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CA3BDFFE-30A4-AA26-DC39-2BA108CABA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0453" y="1551402"/>
            <a:ext cx="6586536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latin typeface="TheSans 7-Bold" panose="020B0502050302020203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712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Platz für eine Bildunterschrift: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</p:spTree>
    <p:extLst>
      <p:ext uri="{BB962C8B-B14F-4D97-AF65-F5344CB8AC3E}">
        <p14:creationId xmlns:p14="http://schemas.microsoft.com/office/powerpoint/2010/main" val="3274059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21E593-C05A-0046-8F09-4082E5AC5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3EFB-36CC-6041-BD1D-F55FC5FBB39A}" type="datetime1">
              <a:rPr lang="de-DE" smtClean="0"/>
              <a:t>06.03.26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A12482-F357-0340-875A-9A24DBDC3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BF7DBF-C97A-4D4D-B501-E9A7566A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5BF6-2FA1-544F-94A8-FACD0742DD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6635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1AD1E59-CA10-E34C-A489-7AEF4DD2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2811-B6BA-A549-A971-BA94DBF1197F}" type="datetimeFigureOut">
              <a:rPr lang="de-DE" smtClean="0"/>
              <a:t>06.03.26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60904B-3E83-524D-93E2-A9677FEF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382F2A-AC59-FA40-9A28-565997A3F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3E08-F8FC-8244-8100-94C489B6EF3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58430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</p:spTree>
    <p:extLst>
      <p:ext uri="{BB962C8B-B14F-4D97-AF65-F5344CB8AC3E}">
        <p14:creationId xmlns:p14="http://schemas.microsoft.com/office/powerpoint/2010/main" val="3623699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1DE12658-ACDB-B9DC-EF05-CD41BDDCDA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191730"/>
            <a:ext cx="6586537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</p:spTree>
    <p:extLst>
      <p:ext uri="{BB962C8B-B14F-4D97-AF65-F5344CB8AC3E}">
        <p14:creationId xmlns:p14="http://schemas.microsoft.com/office/powerpoint/2010/main" val="2548129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7139576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2" y="2036600"/>
            <a:ext cx="7139578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  <a:p>
            <a:pPr lvl="0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70885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4926575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1720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184418"/>
            <a:ext cx="4926576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4190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260182"/>
            <a:ext cx="4719107" cy="66082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</a:t>
            </a:r>
          </a:p>
        </p:txBody>
      </p:sp>
    </p:spTree>
    <p:extLst>
      <p:ext uri="{BB962C8B-B14F-4D97-AF65-F5344CB8AC3E}">
        <p14:creationId xmlns:p14="http://schemas.microsoft.com/office/powerpoint/2010/main" val="2063307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184418"/>
            <a:ext cx="4719107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2130270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2B447984-BC82-C645-C52C-84BA5DA37F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099523"/>
            <a:ext cx="6586537" cy="451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CA3BDFFE-30A4-AA26-DC39-2BA108CABA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0453" y="1551402"/>
            <a:ext cx="6586536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latin typeface="TheSans 7-Bold" panose="020B0502050302020203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03823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Platz für eine Bildunterschrift: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</p:spTree>
    <p:extLst>
      <p:ext uri="{BB962C8B-B14F-4D97-AF65-F5344CB8AC3E}">
        <p14:creationId xmlns:p14="http://schemas.microsoft.com/office/powerpoint/2010/main" val="1019033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</p:spTree>
    <p:extLst>
      <p:ext uri="{BB962C8B-B14F-4D97-AF65-F5344CB8AC3E}">
        <p14:creationId xmlns:p14="http://schemas.microsoft.com/office/powerpoint/2010/main" val="205073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172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1DE12658-ACDB-B9DC-EF05-CD41BDDCDA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191730"/>
            <a:ext cx="6586537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</p:spTree>
    <p:extLst>
      <p:ext uri="{BB962C8B-B14F-4D97-AF65-F5344CB8AC3E}">
        <p14:creationId xmlns:p14="http://schemas.microsoft.com/office/powerpoint/2010/main" val="37426867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7139576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2" y="2036600"/>
            <a:ext cx="7139578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  <a:p>
            <a:pPr lvl="0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91587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4926575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9294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184418"/>
            <a:ext cx="4926576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3253059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260182"/>
            <a:ext cx="4719107" cy="66082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</a:t>
            </a:r>
          </a:p>
        </p:txBody>
      </p:sp>
    </p:spTree>
    <p:extLst>
      <p:ext uri="{BB962C8B-B14F-4D97-AF65-F5344CB8AC3E}">
        <p14:creationId xmlns:p14="http://schemas.microsoft.com/office/powerpoint/2010/main" val="9120347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184418"/>
            <a:ext cx="4719107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3528796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2B447984-BC82-C645-C52C-84BA5DA37F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099523"/>
            <a:ext cx="6586537" cy="451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CA3BDFFE-30A4-AA26-DC39-2BA108CABA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0453" y="1551402"/>
            <a:ext cx="6586536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latin typeface="TheSans 7-Bold" panose="020B0502050302020203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81391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Platz für eine Bildunterschrift: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</p:spTree>
    <p:extLst>
      <p:ext uri="{BB962C8B-B14F-4D97-AF65-F5344CB8AC3E}">
        <p14:creationId xmlns:p14="http://schemas.microsoft.com/office/powerpoint/2010/main" val="3161773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</p:spTree>
    <p:extLst>
      <p:ext uri="{BB962C8B-B14F-4D97-AF65-F5344CB8AC3E}">
        <p14:creationId xmlns:p14="http://schemas.microsoft.com/office/powerpoint/2010/main" val="37368459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1DE12658-ACDB-B9DC-EF05-CD41BDDCDA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191730"/>
            <a:ext cx="6586537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</p:spTree>
    <p:extLst>
      <p:ext uri="{BB962C8B-B14F-4D97-AF65-F5344CB8AC3E}">
        <p14:creationId xmlns:p14="http://schemas.microsoft.com/office/powerpoint/2010/main" val="3607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15461A7-2B4B-2B8F-8CFE-1746D59FF88B}"/>
              </a:ext>
            </a:extLst>
          </p:cNvPr>
          <p:cNvSpPr txBox="1"/>
          <p:nvPr userDrawn="1"/>
        </p:nvSpPr>
        <p:spPr>
          <a:xfrm>
            <a:off x="1800519" y="1597890"/>
            <a:ext cx="5542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tx1"/>
                </a:solidFill>
                <a:latin typeface="TheSans 7-Bold Caps"/>
              </a:rPr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452014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7139576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2" y="2036600"/>
            <a:ext cx="7139578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  <a:p>
            <a:pPr lvl="0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87929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4926575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55809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184418"/>
            <a:ext cx="4926576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4182312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260182"/>
            <a:ext cx="4719107" cy="66082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</a:t>
            </a:r>
          </a:p>
        </p:txBody>
      </p:sp>
    </p:spTree>
    <p:extLst>
      <p:ext uri="{BB962C8B-B14F-4D97-AF65-F5344CB8AC3E}">
        <p14:creationId xmlns:p14="http://schemas.microsoft.com/office/powerpoint/2010/main" val="2134486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184418"/>
            <a:ext cx="4719107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38546285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2B447984-BC82-C645-C52C-84BA5DA37F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099523"/>
            <a:ext cx="6586537" cy="451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CA3BDFFE-30A4-AA26-DC39-2BA108CABA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0453" y="1551402"/>
            <a:ext cx="6586536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latin typeface="TheSans 7-Bold" panose="020B0502050302020203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977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Platz für eine Bildunterschrift: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</p:spTree>
    <p:extLst>
      <p:ext uri="{BB962C8B-B14F-4D97-AF65-F5344CB8AC3E}">
        <p14:creationId xmlns:p14="http://schemas.microsoft.com/office/powerpoint/2010/main" val="4316058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FEC91615-F1E3-4E1E-9242-E453902D50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0874" y="2003835"/>
            <a:ext cx="6282252" cy="5679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ZWISCHENÜBERSCHRIFT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040300B2-DA3F-6FC9-1AD8-83A398AC7E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30873" y="2687010"/>
            <a:ext cx="6282251" cy="2784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heSans 5-Regular" panose="020B0502050302020203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erforderlich? Dann hier!</a:t>
            </a:r>
          </a:p>
        </p:txBody>
      </p:sp>
    </p:spTree>
    <p:extLst>
      <p:ext uri="{BB962C8B-B14F-4D97-AF65-F5344CB8AC3E}">
        <p14:creationId xmlns:p14="http://schemas.microsoft.com/office/powerpoint/2010/main" val="39574382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9F13DA49-837F-D77E-0C16-C81A1D6A2E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0874" y="2003835"/>
            <a:ext cx="6282252" cy="5679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ZWISCHENÜBERSCHRIFT</a:t>
            </a:r>
          </a:p>
        </p:txBody>
      </p:sp>
    </p:spTree>
    <p:extLst>
      <p:ext uri="{BB962C8B-B14F-4D97-AF65-F5344CB8AC3E}">
        <p14:creationId xmlns:p14="http://schemas.microsoft.com/office/powerpoint/2010/main" val="9880250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D713E88C-0202-09C9-E84D-BA2FD95EDE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0874" y="2287792"/>
            <a:ext cx="6282252" cy="5679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ZWISCHENÜBERSCHRIFT</a:t>
            </a:r>
          </a:p>
        </p:txBody>
      </p:sp>
    </p:spTree>
    <p:extLst>
      <p:ext uri="{BB962C8B-B14F-4D97-AF65-F5344CB8AC3E}">
        <p14:creationId xmlns:p14="http://schemas.microsoft.com/office/powerpoint/2010/main" val="189625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15461A7-2B4B-2B8F-8CFE-1746D59FF88B}"/>
              </a:ext>
            </a:extLst>
          </p:cNvPr>
          <p:cNvSpPr txBox="1"/>
          <p:nvPr userDrawn="1"/>
        </p:nvSpPr>
        <p:spPr>
          <a:xfrm>
            <a:off x="1800519" y="1411459"/>
            <a:ext cx="5542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tx1"/>
                </a:solidFill>
                <a:latin typeface="TheSans 7-Bold Caps"/>
              </a:rPr>
              <a:t>ÜBERSCHRIFT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B7F8A4ED-54B0-6127-BB43-0E2E371607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0305" y="1837154"/>
            <a:ext cx="4243387" cy="8350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rgbClr val="03A0A4"/>
                </a:solidFill>
                <a:latin typeface="Lumios Marker" pitchFamily="2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56086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D713E88C-0202-09C9-E84D-BA2FD95EDE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0874" y="2003835"/>
            <a:ext cx="6282252" cy="5679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ZWISCHENÜBERSCHRIFT</a:t>
            </a:r>
          </a:p>
        </p:txBody>
      </p:sp>
      <p:sp>
        <p:nvSpPr>
          <p:cNvPr id="2" name="Textplatzhalter 11">
            <a:extLst>
              <a:ext uri="{FF2B5EF4-FFF2-40B4-BE49-F238E27FC236}">
                <a16:creationId xmlns:a16="http://schemas.microsoft.com/office/drawing/2014/main" id="{9AD74D13-BA83-CD22-F54A-EAA5E87324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30873" y="2687010"/>
            <a:ext cx="6282251" cy="2784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heSans 5-Regular" panose="020B0502050302020203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erforderlich? Dann hier!</a:t>
            </a:r>
          </a:p>
        </p:txBody>
      </p:sp>
    </p:spTree>
    <p:extLst>
      <p:ext uri="{BB962C8B-B14F-4D97-AF65-F5344CB8AC3E}">
        <p14:creationId xmlns:p14="http://schemas.microsoft.com/office/powerpoint/2010/main" val="8130852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1AD1E59-CA10-E34C-A489-7AEF4DD2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2811-B6BA-A549-A971-BA94DBF1197F}" type="datetimeFigureOut">
              <a:rPr lang="de-DE" smtClean="0"/>
              <a:t>06.03.26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60904B-3E83-524D-93E2-A9677FEF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382F2A-AC59-FA40-9A28-565997A3F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3E08-F8FC-8244-8100-94C489B6EF3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24948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8471EBED-9D0F-E061-E594-B54C5B6FC8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0874" y="2287792"/>
            <a:ext cx="6282252" cy="5679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ZWISCHENÜBERSCHRIFT</a:t>
            </a:r>
          </a:p>
        </p:txBody>
      </p:sp>
    </p:spTree>
    <p:extLst>
      <p:ext uri="{BB962C8B-B14F-4D97-AF65-F5344CB8AC3E}">
        <p14:creationId xmlns:p14="http://schemas.microsoft.com/office/powerpoint/2010/main" val="26468977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83C9830A-46FB-0FFC-2079-09FAC37EE8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0874" y="2003835"/>
            <a:ext cx="6282252" cy="5679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ZWISCHENÜBERSCHRIFT</a:t>
            </a:r>
          </a:p>
        </p:txBody>
      </p: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E9191974-7731-43BC-5E58-238BFF756E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30873" y="2687010"/>
            <a:ext cx="6282251" cy="2784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heSans 5-Regular" panose="020B0502050302020203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erforderlich? Dann hier!</a:t>
            </a:r>
          </a:p>
        </p:txBody>
      </p:sp>
    </p:spTree>
    <p:extLst>
      <p:ext uri="{BB962C8B-B14F-4D97-AF65-F5344CB8AC3E}">
        <p14:creationId xmlns:p14="http://schemas.microsoft.com/office/powerpoint/2010/main" val="12652873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</p:spTree>
    <p:extLst>
      <p:ext uri="{BB962C8B-B14F-4D97-AF65-F5344CB8AC3E}">
        <p14:creationId xmlns:p14="http://schemas.microsoft.com/office/powerpoint/2010/main" val="7456874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1DE12658-ACDB-B9DC-EF05-CD41BDDCDA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191730"/>
            <a:ext cx="6586537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</p:spTree>
    <p:extLst>
      <p:ext uri="{BB962C8B-B14F-4D97-AF65-F5344CB8AC3E}">
        <p14:creationId xmlns:p14="http://schemas.microsoft.com/office/powerpoint/2010/main" val="6671744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7139576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2" y="2036600"/>
            <a:ext cx="7139578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  <a:p>
            <a:pPr lvl="0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369875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4926575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30694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184418"/>
            <a:ext cx="4926576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28280883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260182"/>
            <a:ext cx="4719107" cy="66082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</a:t>
            </a:r>
          </a:p>
        </p:txBody>
      </p:sp>
    </p:spTree>
    <p:extLst>
      <p:ext uri="{BB962C8B-B14F-4D97-AF65-F5344CB8AC3E}">
        <p14:creationId xmlns:p14="http://schemas.microsoft.com/office/powerpoint/2010/main" val="195374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0152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184418"/>
            <a:ext cx="4719107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7655126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2B447984-BC82-C645-C52C-84BA5DA37F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099523"/>
            <a:ext cx="6586537" cy="451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CA3BDFFE-30A4-AA26-DC39-2BA108CABA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0453" y="1551402"/>
            <a:ext cx="6586536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latin typeface="TheSans 7-Bold" panose="020B0502050302020203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4590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Platz für eine Bildunterschrift: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</p:spTree>
    <p:extLst>
      <p:ext uri="{BB962C8B-B14F-4D97-AF65-F5344CB8AC3E}">
        <p14:creationId xmlns:p14="http://schemas.microsoft.com/office/powerpoint/2010/main" val="38717522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</p:spTree>
    <p:extLst>
      <p:ext uri="{BB962C8B-B14F-4D97-AF65-F5344CB8AC3E}">
        <p14:creationId xmlns:p14="http://schemas.microsoft.com/office/powerpoint/2010/main" val="18127831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1DE12658-ACDB-B9DC-EF05-CD41BDDCDA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191730"/>
            <a:ext cx="6586537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</p:spTree>
    <p:extLst>
      <p:ext uri="{BB962C8B-B14F-4D97-AF65-F5344CB8AC3E}">
        <p14:creationId xmlns:p14="http://schemas.microsoft.com/office/powerpoint/2010/main" val="22100887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7139576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2" y="2036600"/>
            <a:ext cx="7139578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  <a:p>
            <a:pPr lvl="0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872250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4926575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53321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184418"/>
            <a:ext cx="4926576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36275884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260182"/>
            <a:ext cx="4719107" cy="66082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</a:t>
            </a:r>
          </a:p>
        </p:txBody>
      </p:sp>
    </p:spTree>
    <p:extLst>
      <p:ext uri="{BB962C8B-B14F-4D97-AF65-F5344CB8AC3E}">
        <p14:creationId xmlns:p14="http://schemas.microsoft.com/office/powerpoint/2010/main" val="13388550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184418"/>
            <a:ext cx="4719107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1999430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B2ADA72-8B0F-D68C-ED7A-663858934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C4FB01-6BD3-F11A-33EA-F7CDA5A2A1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6763" y="1162451"/>
            <a:ext cx="4243387" cy="835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chemeClr val="tx2"/>
                </a:solidFill>
                <a:latin typeface="Lumios Marker" pitchFamily="2" charset="77"/>
              </a:defRPr>
            </a:lvl1pPr>
          </a:lstStyle>
          <a:p>
            <a:pPr lvl="0"/>
            <a:r>
              <a:rPr lang="de-DE" dirty="0"/>
              <a:t>Agenda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4DBC688D-994E-1545-BC9D-F1A085C3E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20620" y="1873930"/>
            <a:ext cx="5594580" cy="1718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chemeClr val="tx2"/>
                </a:solidFill>
                <a:latin typeface="Lumios Marker" pitchFamily="2" charset="77"/>
              </a:defRPr>
            </a:lvl1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7-Bold" panose="020B0502050302020203" pitchFamily="34" charset="77"/>
                <a:ea typeface="+mn-ea"/>
                <a:cs typeface="+mn-cs"/>
              </a:rPr>
              <a:t>erster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7-Bold" panose="020B0502050302020203" pitchFamily="34" charset="77"/>
                <a:ea typeface="+mn-ea"/>
                <a:cs typeface="+mn-cs"/>
              </a:rPr>
              <a:t>agendapunkt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Sans 7-Bold" panose="020B0502050302020203" pitchFamily="34" charset="77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7-Bold" panose="020B0502050302020203" pitchFamily="34" charset="77"/>
                <a:ea typeface="+mn-ea"/>
                <a:cs typeface="+mn-cs"/>
              </a:rPr>
              <a:t>zweiter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7-Bold" panose="020B0502050302020203" pitchFamily="34" charset="77"/>
                <a:ea typeface="+mn-ea"/>
                <a:cs typeface="+mn-cs"/>
              </a:rPr>
              <a:t>agendapunkt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Sans 7-Bold" panose="020B0502050302020203" pitchFamily="34" charset="77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7-Bold" panose="020B0502050302020203" pitchFamily="34" charset="77"/>
                <a:ea typeface="+mn-ea"/>
                <a:cs typeface="+mn-cs"/>
              </a:rPr>
              <a:t>dritter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7-Bold" panose="020B0502050302020203" pitchFamily="34" charset="77"/>
                <a:ea typeface="+mn-ea"/>
                <a:cs typeface="+mn-cs"/>
              </a:rPr>
              <a:t>vierter</a:t>
            </a:r>
          </a:p>
        </p:txBody>
      </p:sp>
    </p:spTree>
    <p:extLst>
      <p:ext uri="{BB962C8B-B14F-4D97-AF65-F5344CB8AC3E}">
        <p14:creationId xmlns:p14="http://schemas.microsoft.com/office/powerpoint/2010/main" val="14997662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2B447984-BC82-C645-C52C-84BA5DA37F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099523"/>
            <a:ext cx="6586537" cy="451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CA3BDFFE-30A4-AA26-DC39-2BA108CABA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0453" y="1551402"/>
            <a:ext cx="6586536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latin typeface="TheSans 7-Bold" panose="020B0502050302020203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08327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Platz für eine Bildunterschrift: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</p:spTree>
    <p:extLst>
      <p:ext uri="{BB962C8B-B14F-4D97-AF65-F5344CB8AC3E}">
        <p14:creationId xmlns:p14="http://schemas.microsoft.com/office/powerpoint/2010/main" val="26134519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</p:spTree>
    <p:extLst>
      <p:ext uri="{BB962C8B-B14F-4D97-AF65-F5344CB8AC3E}">
        <p14:creationId xmlns:p14="http://schemas.microsoft.com/office/powerpoint/2010/main" val="20876090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1DE12658-ACDB-B9DC-EF05-CD41BDDCDA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191730"/>
            <a:ext cx="6586537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</p:spTree>
    <p:extLst>
      <p:ext uri="{BB962C8B-B14F-4D97-AF65-F5344CB8AC3E}">
        <p14:creationId xmlns:p14="http://schemas.microsoft.com/office/powerpoint/2010/main" val="1957094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7139576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2" y="2036600"/>
            <a:ext cx="7139578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  <a:p>
            <a:pPr lvl="0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790429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4926575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05909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184418"/>
            <a:ext cx="4926576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41307776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260182"/>
            <a:ext cx="4719107" cy="66082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</a:t>
            </a:r>
          </a:p>
        </p:txBody>
      </p:sp>
    </p:spTree>
    <p:extLst>
      <p:ext uri="{BB962C8B-B14F-4D97-AF65-F5344CB8AC3E}">
        <p14:creationId xmlns:p14="http://schemas.microsoft.com/office/powerpoint/2010/main" val="11383513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184418"/>
            <a:ext cx="4719107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28008714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2B447984-BC82-C645-C52C-84BA5DA37F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099523"/>
            <a:ext cx="6586537" cy="451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CA3BDFFE-30A4-AA26-DC39-2BA108CABA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0453" y="1551402"/>
            <a:ext cx="6586536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latin typeface="TheSans 7-Bold" panose="020B0502050302020203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042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EBA8132D-9B0C-6FCC-C243-138D0564B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</p:spTree>
    <p:extLst>
      <p:ext uri="{BB962C8B-B14F-4D97-AF65-F5344CB8AC3E}">
        <p14:creationId xmlns:p14="http://schemas.microsoft.com/office/powerpoint/2010/main" val="15060013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Platz für eine Bildunterschrift: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</p:spTree>
    <p:extLst>
      <p:ext uri="{BB962C8B-B14F-4D97-AF65-F5344CB8AC3E}">
        <p14:creationId xmlns:p14="http://schemas.microsoft.com/office/powerpoint/2010/main" val="38085248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</p:spTree>
    <p:extLst>
      <p:ext uri="{BB962C8B-B14F-4D97-AF65-F5344CB8AC3E}">
        <p14:creationId xmlns:p14="http://schemas.microsoft.com/office/powerpoint/2010/main" val="41003182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1DE12658-ACDB-B9DC-EF05-CD41BDDCDA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191730"/>
            <a:ext cx="6586537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</p:spTree>
    <p:extLst>
      <p:ext uri="{BB962C8B-B14F-4D97-AF65-F5344CB8AC3E}">
        <p14:creationId xmlns:p14="http://schemas.microsoft.com/office/powerpoint/2010/main" val="2413631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7139576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2" y="2036600"/>
            <a:ext cx="7139578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  <a:p>
            <a:pPr lvl="0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583066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4926575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7198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184418"/>
            <a:ext cx="4926576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42192915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260182"/>
            <a:ext cx="4719107" cy="66082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</a:t>
            </a:r>
          </a:p>
        </p:txBody>
      </p:sp>
    </p:spTree>
    <p:extLst>
      <p:ext uri="{BB962C8B-B14F-4D97-AF65-F5344CB8AC3E}">
        <p14:creationId xmlns:p14="http://schemas.microsoft.com/office/powerpoint/2010/main" val="9132404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184418"/>
            <a:ext cx="4719107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21657835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2B447984-BC82-C645-C52C-84BA5DA37F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099523"/>
            <a:ext cx="6586537" cy="451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CA3BDFFE-30A4-AA26-DC39-2BA108CABA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0453" y="1551402"/>
            <a:ext cx="6586536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latin typeface="TheSans 7-Bold" panose="020B0502050302020203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43848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Platz für eine Bildunterschrift: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</p:spTree>
    <p:extLst>
      <p:ext uri="{BB962C8B-B14F-4D97-AF65-F5344CB8AC3E}">
        <p14:creationId xmlns:p14="http://schemas.microsoft.com/office/powerpoint/2010/main" val="1536603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F93E84-FAAF-D3AB-F36A-47CD9D1E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EBA8132D-9B0C-6FCC-C243-138D0564B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D4E0C4F-14DD-7FC6-0E5D-695206D31766}"/>
              </a:ext>
            </a:extLst>
          </p:cNvPr>
          <p:cNvSpPr txBox="1"/>
          <p:nvPr userDrawn="1"/>
        </p:nvSpPr>
        <p:spPr>
          <a:xfrm>
            <a:off x="1074656" y="1065229"/>
            <a:ext cx="55429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8A0A4"/>
                </a:solidFill>
                <a:latin typeface="TheSans 7-Bold Caps"/>
              </a:rPr>
              <a:t>ÜBERSCHRIFT</a:t>
            </a:r>
          </a:p>
          <a:p>
            <a:r>
              <a:rPr lang="de-DE" sz="4000" dirty="0">
                <a:solidFill>
                  <a:srgbClr val="08A0A4"/>
                </a:solidFill>
                <a:latin typeface="TheSans 7-Bold Caps"/>
              </a:rPr>
              <a:t>PLATZHALTER 2-ZEILIG</a:t>
            </a:r>
          </a:p>
          <a:p>
            <a:endParaRPr lang="de-DE" sz="4000" dirty="0"/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D853FF83-D0B8-AF38-5545-C5E38D29BC3B}"/>
              </a:ext>
            </a:extLst>
          </p:cNvPr>
          <p:cNvSpPr txBox="1">
            <a:spLocks/>
          </p:cNvSpPr>
          <p:nvPr userDrawn="1"/>
        </p:nvSpPr>
        <p:spPr>
          <a:xfrm>
            <a:off x="1074656" y="2255752"/>
            <a:ext cx="7475475" cy="2327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1400" dirty="0" err="1">
                <a:latin typeface="TheSans 7-Bold" panose="020B0502050302020203" pitchFamily="34" charset="77"/>
              </a:rPr>
              <a:t>Subline</a:t>
            </a:r>
            <a:r>
              <a:rPr lang="de-DE" sz="1400" dirty="0">
                <a:latin typeface="TheSans 7-Bold" panose="020B0502050302020203" pitchFamily="34" charset="77"/>
              </a:rPr>
              <a:t> erforderlich? Dann hier ;-)</a:t>
            </a:r>
          </a:p>
        </p:txBody>
      </p:sp>
    </p:spTree>
    <p:extLst>
      <p:ext uri="{BB962C8B-B14F-4D97-AF65-F5344CB8AC3E}">
        <p14:creationId xmlns:p14="http://schemas.microsoft.com/office/powerpoint/2010/main" val="27376217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</p:spTree>
    <p:extLst>
      <p:ext uri="{BB962C8B-B14F-4D97-AF65-F5344CB8AC3E}">
        <p14:creationId xmlns:p14="http://schemas.microsoft.com/office/powerpoint/2010/main" val="6346533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1DE12658-ACDB-B9DC-EF05-CD41BDDCDA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191730"/>
            <a:ext cx="6586537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</p:spTree>
    <p:extLst>
      <p:ext uri="{BB962C8B-B14F-4D97-AF65-F5344CB8AC3E}">
        <p14:creationId xmlns:p14="http://schemas.microsoft.com/office/powerpoint/2010/main" val="28913880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7139576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2" y="2036600"/>
            <a:ext cx="7139578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  <a:p>
            <a:pPr lvl="0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22019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DC3F3476-E4C8-74E6-BF30-94CFE6D97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4" y="1353094"/>
            <a:ext cx="4926575" cy="567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1794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3" y="2036600"/>
            <a:ext cx="4926576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184418"/>
            <a:ext cx="4926576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16598459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260182"/>
            <a:ext cx="4719107" cy="66082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</a:t>
            </a:r>
          </a:p>
        </p:txBody>
      </p:sp>
    </p:spTree>
    <p:extLst>
      <p:ext uri="{BB962C8B-B14F-4D97-AF65-F5344CB8AC3E}">
        <p14:creationId xmlns:p14="http://schemas.microsoft.com/office/powerpoint/2010/main" val="34286359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656DB414-72F5-0ABF-3142-0883A19DC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552" y="2036600"/>
            <a:ext cx="4719107" cy="2566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buNone/>
              <a:defRPr sz="14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                                                                                                   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856FCFC1-3D69-A989-6D8F-32B8D88B0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552" y="1184418"/>
            <a:ext cx="4719107" cy="73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60000"/>
              </a:lnSpc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</a:t>
            </a:r>
          </a:p>
          <a:p>
            <a:pPr lvl="0"/>
            <a:r>
              <a:rPr lang="de-DE" dirty="0"/>
              <a:t>PLATZHALTER 2-ZEILIG</a:t>
            </a:r>
          </a:p>
        </p:txBody>
      </p:sp>
    </p:spTree>
    <p:extLst>
      <p:ext uri="{BB962C8B-B14F-4D97-AF65-F5344CB8AC3E}">
        <p14:creationId xmlns:p14="http://schemas.microsoft.com/office/powerpoint/2010/main" val="32777989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Hier wird ein Fließtext platziert: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2B447984-BC82-C645-C52C-84BA5DA37F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453" y="1099523"/>
            <a:ext cx="6586537" cy="451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3A0A4"/>
                </a:solidFill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ÜBERSCHIRFT 1-ZEILIG</a:t>
            </a:r>
          </a:p>
        </p:txBody>
      </p: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CA3BDFFE-30A4-AA26-DC39-2BA108CABA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0453" y="1551402"/>
            <a:ext cx="6586536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latin typeface="TheSans 7-Bold" panose="020B0502050302020203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37341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70150BBE-5B97-2180-0872-F5DB4D960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454" y="3944088"/>
            <a:ext cx="7139578" cy="72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40"/>
              </a:lnSpc>
              <a:buNone/>
              <a:defRPr sz="12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pPr lvl="0"/>
            <a:r>
              <a:rPr lang="de-DE" dirty="0"/>
              <a:t>Platz für eine Bildunterschrift: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</p:spTree>
    <p:extLst>
      <p:ext uri="{BB962C8B-B14F-4D97-AF65-F5344CB8AC3E}">
        <p14:creationId xmlns:p14="http://schemas.microsoft.com/office/powerpoint/2010/main" val="30352239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D7123-66F2-10E2-09B7-F831D5D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" y="4894728"/>
            <a:ext cx="7634568" cy="184797"/>
          </a:xfrm>
          <a:prstGeom prst="rect">
            <a:avLst/>
          </a:prstGeom>
        </p:spPr>
        <p:txBody>
          <a:bodyPr anchor="ctr"/>
          <a:lstStyle>
            <a:lvl1pPr>
              <a:defRPr sz="900" b="0" i="0">
                <a:solidFill>
                  <a:schemeClr val="tx1"/>
                </a:solidFill>
                <a:latin typeface="TheSans 4-SemiLight" panose="020B0402050302020203" pitchFamily="34" charset="77"/>
              </a:defRPr>
            </a:lvl1pPr>
          </a:lstStyle>
          <a:p>
            <a:r>
              <a:rPr lang="de-DE" dirty="0"/>
              <a:t>Smart Cities: 5 für Südwestfalen I Veranstaltung  XXX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65AD8FEA-8823-A334-D860-745516884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54" y="354370"/>
            <a:ext cx="5402262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latin typeface="TheSans 7-Bold Caps" panose="020B0502050302020203" pitchFamily="34" charset="77"/>
              </a:defRPr>
            </a:lvl1pPr>
          </a:lstStyle>
          <a:p>
            <a:pPr lvl="0"/>
            <a:r>
              <a:rPr lang="de-DE" dirty="0"/>
              <a:t>01 I TAGESORDNUNG</a:t>
            </a:r>
          </a:p>
        </p:txBody>
      </p:sp>
    </p:spTree>
    <p:extLst>
      <p:ext uri="{BB962C8B-B14F-4D97-AF65-F5344CB8AC3E}">
        <p14:creationId xmlns:p14="http://schemas.microsoft.com/office/powerpoint/2010/main" val="2638637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NUL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2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4.emf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NUL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NUL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67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image" Target="NUL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NUL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5.emf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image" Target="NUL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94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image" Target="NUL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15.emf"/><Relationship Id="rId10" Type="http://schemas.openxmlformats.org/officeDocument/2006/relationships/theme" Target="../theme/theme19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14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14.emf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image" Target="NUL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12.xml"/><Relationship Id="rId10" Type="http://schemas.openxmlformats.org/officeDocument/2006/relationships/theme" Target="../theme/theme20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15.emf"/></Relationships>
</file>

<file path=ppt/slideMasters/_rels/slideMaster2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slideLayout" Target="../slideLayouts/slideLayout142.xml"/><Relationship Id="rId39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37.xml"/><Relationship Id="rId34" Type="http://schemas.openxmlformats.org/officeDocument/2006/relationships/slideLayout" Target="../slideLayouts/slideLayout150.xml"/><Relationship Id="rId42" Type="http://schemas.openxmlformats.org/officeDocument/2006/relationships/slideLayout" Target="../slideLayouts/slideLayout158.xml"/><Relationship Id="rId47" Type="http://schemas.openxmlformats.org/officeDocument/2006/relationships/slideLayout" Target="../slideLayouts/slideLayout163.xml"/><Relationship Id="rId50" Type="http://schemas.openxmlformats.org/officeDocument/2006/relationships/theme" Target="../theme/theme21.xml"/><Relationship Id="rId55" Type="http://schemas.openxmlformats.org/officeDocument/2006/relationships/image" Target="../media/image18.svg"/><Relationship Id="rId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9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32" Type="http://schemas.openxmlformats.org/officeDocument/2006/relationships/slideLayout" Target="../slideLayouts/slideLayout148.xml"/><Relationship Id="rId37" Type="http://schemas.openxmlformats.org/officeDocument/2006/relationships/slideLayout" Target="../slideLayouts/slideLayout153.xml"/><Relationship Id="rId40" Type="http://schemas.openxmlformats.org/officeDocument/2006/relationships/slideLayout" Target="../slideLayouts/slideLayout156.xml"/><Relationship Id="rId45" Type="http://schemas.openxmlformats.org/officeDocument/2006/relationships/slideLayout" Target="../slideLayouts/slideLayout161.xml"/><Relationship Id="rId53" Type="http://schemas.openxmlformats.org/officeDocument/2006/relationships/image" Target="../media/image16.emf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31" Type="http://schemas.openxmlformats.org/officeDocument/2006/relationships/slideLayout" Target="../slideLayouts/slideLayout147.xml"/><Relationship Id="rId44" Type="http://schemas.openxmlformats.org/officeDocument/2006/relationships/slideLayout" Target="../slideLayouts/slideLayout160.xml"/><Relationship Id="rId52" Type="http://schemas.openxmlformats.org/officeDocument/2006/relationships/oleObject" Target="../embeddings/oleObject1.bin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30" Type="http://schemas.openxmlformats.org/officeDocument/2006/relationships/slideLayout" Target="../slideLayouts/slideLayout146.xml"/><Relationship Id="rId35" Type="http://schemas.openxmlformats.org/officeDocument/2006/relationships/slideLayout" Target="../slideLayouts/slideLayout151.xml"/><Relationship Id="rId43" Type="http://schemas.openxmlformats.org/officeDocument/2006/relationships/slideLayout" Target="../slideLayouts/slideLayout159.xml"/><Relationship Id="rId48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24.xml"/><Relationship Id="rId51" Type="http://schemas.openxmlformats.org/officeDocument/2006/relationships/tags" Target="../tags/tag1.xml"/><Relationship Id="rId3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33" Type="http://schemas.openxmlformats.org/officeDocument/2006/relationships/slideLayout" Target="../slideLayouts/slideLayout149.xml"/><Relationship Id="rId38" Type="http://schemas.openxmlformats.org/officeDocument/2006/relationships/slideLayout" Target="../slideLayouts/slideLayout154.xml"/><Relationship Id="rId46" Type="http://schemas.openxmlformats.org/officeDocument/2006/relationships/slideLayout" Target="../slideLayouts/slideLayout162.xml"/><Relationship Id="rId20" Type="http://schemas.openxmlformats.org/officeDocument/2006/relationships/slideLayout" Target="../slideLayouts/slideLayout136.xml"/><Relationship Id="rId41" Type="http://schemas.openxmlformats.org/officeDocument/2006/relationships/slideLayout" Target="../slideLayouts/slideLayout157.xml"/><Relationship Id="rId54" Type="http://schemas.openxmlformats.org/officeDocument/2006/relationships/image" Target="../media/image17.pn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36" Type="http://schemas.openxmlformats.org/officeDocument/2006/relationships/slideLayout" Target="../slideLayouts/slideLayout152.xml"/><Relationship Id="rId49" Type="http://schemas.openxmlformats.org/officeDocument/2006/relationships/slideLayout" Target="../slideLayouts/slideLayout16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3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NUL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13.emf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9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9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AA2C7F6-A109-66FD-9DED-5FC447F9D74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089876" y="170160"/>
            <a:ext cx="822573" cy="82828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E9CD9F7-0295-3C1C-78A8-C675EE0AF61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80000"/>
          </a:blip>
          <a:stretch>
            <a:fillRect/>
          </a:stretch>
        </p:blipFill>
        <p:spPr>
          <a:xfrm>
            <a:off x="7581529" y="4564848"/>
            <a:ext cx="1394121" cy="40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4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B9E260C-002E-2EA8-94D8-6A602D7C0A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1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819D1019-C147-4C82-B5BC-52C62BE4DFC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A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762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92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DBF72715-87FB-14D8-511C-DE500C81B305}"/>
              </a:ext>
            </a:extLst>
          </p:cNvPr>
          <p:cNvSpPr txBox="1"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2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1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88FF69B-7502-AC74-92B8-1B74437F06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54774" t="50830" b="5134"/>
          <a:stretch/>
        </p:blipFill>
        <p:spPr>
          <a:xfrm>
            <a:off x="5602709" y="3515833"/>
            <a:ext cx="3541291" cy="16370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C5ABAC8-179B-153C-C374-7B3623BDD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-1" r="30078" b="26836"/>
          <a:stretch/>
        </p:blipFill>
        <p:spPr>
          <a:xfrm>
            <a:off x="0" y="0"/>
            <a:ext cx="6393712" cy="376392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BAE4E28-69D1-E851-4564-CAE48749AB6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896446" y="4445955"/>
            <a:ext cx="988015" cy="5535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808AEFF-BFF4-13DB-7A3D-3C57676B47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420320" y="288426"/>
            <a:ext cx="1464141" cy="3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7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88FF69B-7502-AC74-92B8-1B74437F06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54774" t="50830" b="5134"/>
          <a:stretch/>
        </p:blipFill>
        <p:spPr>
          <a:xfrm>
            <a:off x="5602709" y="3515833"/>
            <a:ext cx="3541291" cy="16370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C5ABAC8-179B-153C-C374-7B3623BDD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-1" r="30078" b="26836"/>
          <a:stretch/>
        </p:blipFill>
        <p:spPr>
          <a:xfrm>
            <a:off x="0" y="0"/>
            <a:ext cx="6393712" cy="376392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BAE4E28-69D1-E851-4564-CAE48749AB6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896446" y="4445955"/>
            <a:ext cx="988015" cy="55356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A7133EF-9CC6-7072-23F2-DC24A3501D6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832651" y="243211"/>
            <a:ext cx="1051810" cy="6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88FF69B-7502-AC74-92B8-1B74437F06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54774" t="50830" b="5134"/>
          <a:stretch/>
        </p:blipFill>
        <p:spPr>
          <a:xfrm>
            <a:off x="5602709" y="3515833"/>
            <a:ext cx="3541291" cy="16370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C5ABAC8-179B-153C-C374-7B3623BDD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-1" r="30078" b="26836"/>
          <a:stretch/>
        </p:blipFill>
        <p:spPr>
          <a:xfrm>
            <a:off x="0" y="0"/>
            <a:ext cx="6393712" cy="376392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BAE4E28-69D1-E851-4564-CAE48749AB6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896446" y="4445955"/>
            <a:ext cx="988015" cy="5535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8B7000C-8BBF-EDC5-5E0C-83C572F8146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749771" y="214859"/>
            <a:ext cx="1232020" cy="8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8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88FF69B-7502-AC74-92B8-1B74437F06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54774" t="50830" b="5134"/>
          <a:stretch/>
        </p:blipFill>
        <p:spPr>
          <a:xfrm>
            <a:off x="5602709" y="3515833"/>
            <a:ext cx="3541291" cy="16370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C5ABAC8-179B-153C-C374-7B3623BDD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-1" r="30078" b="26836"/>
          <a:stretch/>
        </p:blipFill>
        <p:spPr>
          <a:xfrm>
            <a:off x="0" y="0"/>
            <a:ext cx="6393712" cy="376392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BAE4E28-69D1-E851-4564-CAE48749AB6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896446" y="4445955"/>
            <a:ext cx="988015" cy="55356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5407067-B962-6616-5E7F-162AF043318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668534" y="143976"/>
            <a:ext cx="1348784" cy="95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88FF69B-7502-AC74-92B8-1B74437F06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54774" t="50830" b="5134"/>
          <a:stretch/>
        </p:blipFill>
        <p:spPr>
          <a:xfrm>
            <a:off x="5602709" y="3515833"/>
            <a:ext cx="3541291" cy="16370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C5ABAC8-179B-153C-C374-7B3623BDD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-1" r="30078" b="26836"/>
          <a:stretch/>
        </p:blipFill>
        <p:spPr>
          <a:xfrm>
            <a:off x="0" y="0"/>
            <a:ext cx="6393712" cy="376392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BAE4E28-69D1-E851-4564-CAE48749AB6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896446" y="4445955"/>
            <a:ext cx="988015" cy="5535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46E7788-859A-051E-2816-B54FB597CDB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973149" y="333154"/>
            <a:ext cx="911312" cy="38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3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C5ABAC8-179B-153C-C374-7B3623BDD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-1" r="30078" b="26836"/>
          <a:stretch/>
        </p:blipFill>
        <p:spPr>
          <a:xfrm>
            <a:off x="0" y="0"/>
            <a:ext cx="6393712" cy="37639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B0691E0-397D-6F04-9BFE-14589724B8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5194" t="26317" b="-308"/>
          <a:stretch/>
        </p:blipFill>
        <p:spPr>
          <a:xfrm>
            <a:off x="3586906" y="3326674"/>
            <a:ext cx="5557093" cy="182878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184F4DC-CE33-AF88-23FE-12F540DDCB4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80000"/>
          </a:blip>
          <a:stretch>
            <a:fillRect/>
          </a:stretch>
        </p:blipFill>
        <p:spPr>
          <a:xfrm>
            <a:off x="7618460" y="4594139"/>
            <a:ext cx="1383318" cy="40532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6A28CEC-8778-635F-4AF9-71B106D87F3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27584" y="170160"/>
            <a:ext cx="822573" cy="8282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9E43112-16DE-AEC5-3991-489597C947B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963673" y="2927683"/>
            <a:ext cx="966760" cy="68431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F2DC9F0-AD65-3D90-7ACF-D855C48206D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942027" y="2327191"/>
            <a:ext cx="928771" cy="65560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7FB6BD0-9391-4AB9-3E9E-55FA856993D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043714" y="1773679"/>
            <a:ext cx="763245" cy="46350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343EC0F-568A-59D8-515D-E7BDC36AA43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4093" y="1374198"/>
            <a:ext cx="995402" cy="2620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04984ED-6C13-2359-99CC-BF19C601D4C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120501" y="3590149"/>
            <a:ext cx="724151" cy="30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0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EB6C66B-1DED-07EB-DB8A-D61B3E22B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17" t="16593" r="2172" b="4418"/>
          <a:stretch/>
        </p:blipFill>
        <p:spPr>
          <a:xfrm>
            <a:off x="0" y="0"/>
            <a:ext cx="9142857" cy="5075415"/>
          </a:xfrm>
          <a:prstGeom prst="rect">
            <a:avLst/>
          </a:prstGeom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9D15C9D0-6BD1-D187-308F-189EF90E4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0BE4E50-0347-6710-22E7-E477FA09FE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8564761" y="2807626"/>
            <a:ext cx="605400" cy="5980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6542735-3091-B47D-0785-0C7F7EC7A3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498249" y="449134"/>
            <a:ext cx="2292641" cy="128642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B163217-4902-0207-3C42-31F5384DFE6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85646" y="4611177"/>
            <a:ext cx="972671" cy="457272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973EEFC5-3F7A-D1CE-C255-D3C943409354}"/>
              </a:ext>
            </a:extLst>
          </p:cNvPr>
          <p:cNvSpPr txBox="1">
            <a:spLocks/>
          </p:cNvSpPr>
          <p:nvPr userDrawn="1"/>
        </p:nvSpPr>
        <p:spPr>
          <a:xfrm>
            <a:off x="285683" y="4392894"/>
            <a:ext cx="1049011" cy="291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700" dirty="0">
                <a:latin typeface="TheSans 4-SemiLight" panose="020B0402050302020203" pitchFamily="34" charset="77"/>
              </a:rPr>
              <a:t>Gefördert durch: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26FEF912-BD82-F752-E193-FCBC7886148A}"/>
              </a:ext>
            </a:extLst>
          </p:cNvPr>
          <p:cNvSpPr txBox="1">
            <a:spLocks/>
          </p:cNvSpPr>
          <p:nvPr userDrawn="1"/>
        </p:nvSpPr>
        <p:spPr>
          <a:xfrm>
            <a:off x="7858218" y="4416729"/>
            <a:ext cx="1049011" cy="240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700" dirty="0">
                <a:latin typeface="TheSans 4-SemiLight" panose="020B0402050302020203" pitchFamily="34" charset="77"/>
              </a:rPr>
              <a:t>In Kooperation mit: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901A4C4-72F7-00D5-9A11-0A6171BBFDD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77761" y="4562081"/>
            <a:ext cx="863104" cy="53162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D215275-6110-23A2-655C-59D203793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25212" b="34468"/>
          <a:stretch/>
        </p:blipFill>
        <p:spPr>
          <a:xfrm>
            <a:off x="161552" y="4631724"/>
            <a:ext cx="1453994" cy="4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C5ABAC8-179B-153C-C374-7B3623BDD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-1" r="30078" b="26836"/>
          <a:stretch/>
        </p:blipFill>
        <p:spPr>
          <a:xfrm>
            <a:off x="0" y="0"/>
            <a:ext cx="6393712" cy="376392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9E43112-16DE-AEC5-3991-489597C947B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963673" y="1917504"/>
            <a:ext cx="966760" cy="68431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F2DC9F0-AD65-3D90-7ACF-D855C48206D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942027" y="1317012"/>
            <a:ext cx="928771" cy="65560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7FB6BD0-9391-4AB9-3E9E-55FA856993D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043714" y="763500"/>
            <a:ext cx="763245" cy="46350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343EC0F-568A-59D8-515D-E7BDC36AA43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934093" y="364019"/>
            <a:ext cx="995402" cy="2620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04984ED-6C13-2359-99CC-BF19C601D4C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20501" y="2579970"/>
            <a:ext cx="724151" cy="30979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08F546D-2E82-97F0-98B1-50C949162E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54774" t="50830" b="5134"/>
          <a:stretch/>
        </p:blipFill>
        <p:spPr>
          <a:xfrm>
            <a:off x="5602709" y="3515833"/>
            <a:ext cx="3541291" cy="163701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0E50316-5F62-177E-6407-2BE89727433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896446" y="4445955"/>
            <a:ext cx="988015" cy="55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6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EF742BD1-1A5F-D745-64ED-13404FC101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1"/>
            </p:custDataLst>
            <p:extLst>
              <p:ext uri="{D42A27DB-BD31-4B8C-83A1-F6EECF244321}">
                <p14:modId xmlns:p14="http://schemas.microsoft.com/office/powerpoint/2010/main" val="453468087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2" imgW="532" imgH="532" progId="TCLayout.ActiveDocument.1">
                  <p:embed/>
                </p:oleObj>
              </mc:Choice>
              <mc:Fallback>
                <p:oleObj name="think-cell Folie" r:id="rId52" imgW="532" imgH="532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742BD1-1A5F-D745-64ED-13404FC101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FCDD391-76E7-8959-8CC3-8A6FDB3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789385"/>
            <a:ext cx="7886885" cy="6200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59FF9A-AC31-2696-24B5-F6474EA49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57867"/>
            <a:ext cx="7884319" cy="30736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6118F6-EC19-D9DE-5F9C-B1DB8F7DA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1296" y="343888"/>
            <a:ext cx="3086100" cy="930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187988C-4193-01DF-EA3F-986FCA5C39BD}"/>
              </a:ext>
            </a:extLst>
          </p:cNvPr>
          <p:cNvSpPr txBox="1"/>
          <p:nvPr userDrawn="1"/>
        </p:nvSpPr>
        <p:spPr>
          <a:xfrm>
            <a:off x="627274" y="343888"/>
            <a:ext cx="920390" cy="93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00" b="0">
                <a:solidFill>
                  <a:schemeClr val="tx2"/>
                </a:solidFill>
                <a:latin typeface="+mj-lt"/>
              </a:rPr>
              <a:t>Südwestfalen-IT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5D6D7B4-45C8-7859-1FCE-36DA78969EE8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8096848" y="272104"/>
            <a:ext cx="41731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7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  <p:sldLayoutId id="2147483945" r:id="rId18"/>
    <p:sldLayoutId id="2147483946" r:id="rId19"/>
    <p:sldLayoutId id="2147483947" r:id="rId20"/>
    <p:sldLayoutId id="2147483948" r:id="rId21"/>
    <p:sldLayoutId id="2147483949" r:id="rId22"/>
    <p:sldLayoutId id="2147483950" r:id="rId23"/>
    <p:sldLayoutId id="2147483951" r:id="rId24"/>
    <p:sldLayoutId id="2147483952" r:id="rId25"/>
    <p:sldLayoutId id="2147483953" r:id="rId26"/>
    <p:sldLayoutId id="2147483954" r:id="rId27"/>
    <p:sldLayoutId id="2147483955" r:id="rId28"/>
    <p:sldLayoutId id="2147483956" r:id="rId29"/>
    <p:sldLayoutId id="2147483957" r:id="rId30"/>
    <p:sldLayoutId id="2147483958" r:id="rId31"/>
    <p:sldLayoutId id="2147483959" r:id="rId32"/>
    <p:sldLayoutId id="2147483960" r:id="rId33"/>
    <p:sldLayoutId id="2147483961" r:id="rId34"/>
    <p:sldLayoutId id="2147483962" r:id="rId35"/>
    <p:sldLayoutId id="2147483963" r:id="rId36"/>
    <p:sldLayoutId id="2147483964" r:id="rId37"/>
    <p:sldLayoutId id="2147483965" r:id="rId38"/>
    <p:sldLayoutId id="2147483966" r:id="rId39"/>
    <p:sldLayoutId id="2147483967" r:id="rId40"/>
    <p:sldLayoutId id="2147483968" r:id="rId41"/>
    <p:sldLayoutId id="2147483969" r:id="rId42"/>
    <p:sldLayoutId id="2147483970" r:id="rId43"/>
    <p:sldLayoutId id="2147483971" r:id="rId44"/>
    <p:sldLayoutId id="2147483972" r:id="rId45"/>
    <p:sldLayoutId id="2147483973" r:id="rId46"/>
    <p:sldLayoutId id="2147483974" r:id="rId47"/>
    <p:sldLayoutId id="2147483975" r:id="rId48"/>
    <p:sldLayoutId id="2147483976" r:id="rId49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62000" indent="-162000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324000" indent="-162000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86000" indent="-162000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162000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151">
          <p15:clr>
            <a:srgbClr val="F26B43"/>
          </p15:clr>
        </p15:guide>
        <p15:guide id="3" pos="529">
          <p15:clr>
            <a:srgbClr val="F26B43"/>
          </p15:clr>
        </p15:guide>
        <p15:guide id="4" orient="horz" pos="3974">
          <p15:clr>
            <a:srgbClr val="F26B43"/>
          </p15:clr>
        </p15:guide>
        <p15:guide id="5" orient="horz" pos="138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9EB7CAB2-6EC2-C3AB-9D4A-118240D7E2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17" t="16594" r="2172" b="7080"/>
          <a:stretch/>
        </p:blipFill>
        <p:spPr>
          <a:xfrm>
            <a:off x="1143" y="239185"/>
            <a:ext cx="9142857" cy="4904315"/>
          </a:xfrm>
          <a:prstGeom prst="rect">
            <a:avLst/>
          </a:prstGeom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9D15C9D0-6BD1-D187-308F-189EF90E4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0BE4E50-0347-6710-22E7-E477FA09FE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8564761" y="2807626"/>
            <a:ext cx="605400" cy="5980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6542735-3091-B47D-0785-0C7F7EC7A36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39816" y="239184"/>
            <a:ext cx="1464368" cy="82167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B163217-4902-0207-3C42-31F5384DFE6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85646" y="4611177"/>
            <a:ext cx="972671" cy="457272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973EEFC5-3F7A-D1CE-C255-D3C943409354}"/>
              </a:ext>
            </a:extLst>
          </p:cNvPr>
          <p:cNvSpPr txBox="1">
            <a:spLocks/>
          </p:cNvSpPr>
          <p:nvPr userDrawn="1"/>
        </p:nvSpPr>
        <p:spPr>
          <a:xfrm>
            <a:off x="285683" y="4392894"/>
            <a:ext cx="1049011" cy="291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700" dirty="0">
                <a:latin typeface="TheSans 4-SemiLight" panose="020B0402050302020203" pitchFamily="34" charset="77"/>
              </a:rPr>
              <a:t>Gefördert durch: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26FEF912-BD82-F752-E193-FCBC7886148A}"/>
              </a:ext>
            </a:extLst>
          </p:cNvPr>
          <p:cNvSpPr txBox="1">
            <a:spLocks/>
          </p:cNvSpPr>
          <p:nvPr userDrawn="1"/>
        </p:nvSpPr>
        <p:spPr>
          <a:xfrm>
            <a:off x="7858218" y="4416729"/>
            <a:ext cx="1049011" cy="240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700" dirty="0">
                <a:latin typeface="TheSans 4-SemiLight" panose="020B0402050302020203" pitchFamily="34" charset="77"/>
              </a:rPr>
              <a:t>In Kooperation mit: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901A4C4-72F7-00D5-9A11-0A6171BBFDD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77761" y="4562081"/>
            <a:ext cx="863104" cy="53162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D215275-6110-23A2-655C-59D203793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25212" b="34468"/>
          <a:stretch/>
        </p:blipFill>
        <p:spPr>
          <a:xfrm>
            <a:off x="161552" y="4631724"/>
            <a:ext cx="1453994" cy="472783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219BDD8C-544D-722D-D425-29E858118FD3}"/>
              </a:ext>
            </a:extLst>
          </p:cNvPr>
          <p:cNvSpPr/>
          <p:nvPr userDrawn="1"/>
        </p:nvSpPr>
        <p:spPr>
          <a:xfrm>
            <a:off x="0" y="-1"/>
            <a:ext cx="9144000" cy="239185"/>
          </a:xfrm>
          <a:prstGeom prst="rect">
            <a:avLst/>
          </a:prstGeom>
          <a:solidFill>
            <a:srgbClr val="F9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967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662C3EB-B6CD-EA4B-7AC1-A6F402069D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8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735B07E-E544-0603-3544-4047A0CCC5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194" t="26317" b="-308"/>
          <a:stretch/>
        </p:blipFill>
        <p:spPr>
          <a:xfrm>
            <a:off x="2351998" y="731520"/>
            <a:ext cx="6792002" cy="442394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EBA2997-3372-732D-FBCD-196E351E89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5194" b="26009"/>
          <a:stretch/>
        </p:blipFill>
        <p:spPr>
          <a:xfrm>
            <a:off x="0" y="0"/>
            <a:ext cx="6840279" cy="380645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AF6D1C3-E017-80BA-6FD8-95B228FB17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7999" y="2571750"/>
            <a:ext cx="3297859" cy="214559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80DF695-63F9-A15F-4A83-C909C8C9A3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9876" y="170160"/>
            <a:ext cx="822573" cy="82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6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55383C7-F684-88A8-F1CE-F21BD9F014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E8ACA31-0576-B779-41BC-78C6260A8A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9899" r="10857" b="48645"/>
          <a:stretch/>
        </p:blipFill>
        <p:spPr>
          <a:xfrm>
            <a:off x="0" y="0"/>
            <a:ext cx="9144001" cy="445871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FF520A8-8BE6-0349-C03F-C68F7B0014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61636" y="4637314"/>
            <a:ext cx="901985" cy="3719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8A417D9-6B6D-49EF-23AF-7A2AC892842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89876" y="170160"/>
            <a:ext cx="822573" cy="82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9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C391EF4-3AF7-E0D1-3169-1D1BEE565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25194" t="26317" b="-308"/>
          <a:stretch/>
        </p:blipFill>
        <p:spPr>
          <a:xfrm>
            <a:off x="4106140" y="2402958"/>
            <a:ext cx="5037860" cy="28034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662C3EB-B6CD-EA4B-7AC1-A6F402069D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25194" b="26009"/>
          <a:stretch/>
        </p:blipFill>
        <p:spPr>
          <a:xfrm>
            <a:off x="0" y="0"/>
            <a:ext cx="6840279" cy="380645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8F9982D-7FA2-3AD2-EA71-C672A4BDB3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</a:blip>
          <a:stretch>
            <a:fillRect/>
          </a:stretch>
        </p:blipFill>
        <p:spPr>
          <a:xfrm>
            <a:off x="8005131" y="4627509"/>
            <a:ext cx="907318" cy="3741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AA2C7F6-A109-66FD-9DED-5FC447F9D74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089876" y="170160"/>
            <a:ext cx="822573" cy="82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9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814" r:id="rId2"/>
    <p:sldLayoutId id="2147483670" r:id="rId3"/>
    <p:sldLayoutId id="2147483666" r:id="rId4"/>
    <p:sldLayoutId id="2147483667" r:id="rId5"/>
    <p:sldLayoutId id="2147483669" r:id="rId6"/>
    <p:sldLayoutId id="2147483668" r:id="rId7"/>
    <p:sldLayoutId id="2147483810" r:id="rId8"/>
    <p:sldLayoutId id="2147483815" r:id="rId9"/>
    <p:sldLayoutId id="214748392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C391EF4-3AF7-E0D1-3169-1D1BEE565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5194" t="26317" b="-308"/>
          <a:stretch/>
        </p:blipFill>
        <p:spPr>
          <a:xfrm>
            <a:off x="3622158" y="2686493"/>
            <a:ext cx="5521841" cy="24689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662C3EB-B6CD-EA4B-7AC1-A6F402069D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r="25194" b="26009"/>
          <a:stretch/>
        </p:blipFill>
        <p:spPr>
          <a:xfrm>
            <a:off x="0" y="0"/>
            <a:ext cx="6840279" cy="380645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AA2C7F6-A109-66FD-9DED-5FC447F9D74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089876" y="170160"/>
            <a:ext cx="822573" cy="82828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823C4C2-9B95-1B09-3326-3CBB13EC06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80000"/>
          </a:blip>
          <a:stretch>
            <a:fillRect/>
          </a:stretch>
        </p:blipFill>
        <p:spPr>
          <a:xfrm>
            <a:off x="7464689" y="4530612"/>
            <a:ext cx="1510962" cy="44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8F9982D-7FA2-3AD2-EA71-C672A4BDB3D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60000"/>
          </a:blip>
          <a:stretch>
            <a:fillRect/>
          </a:stretch>
        </p:blipFill>
        <p:spPr>
          <a:xfrm>
            <a:off x="8005131" y="4580684"/>
            <a:ext cx="907318" cy="3741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AA2C7F6-A109-66FD-9DED-5FC447F9D74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089876" y="170160"/>
            <a:ext cx="822573" cy="82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6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innovatorsclub.de/aktuelles/digitale-zwillinge-fuer-unsere-staedte-und-gemeinden-auf-dem-weg-zu-vernetzten-staedtischen-umgebungen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136.xml"/><Relationship Id="rId1" Type="http://schemas.openxmlformats.org/officeDocument/2006/relationships/tags" Target="../tags/tag2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emf"/><Relationship Id="rId10" Type="http://schemas.openxmlformats.org/officeDocument/2006/relationships/image" Target="../media/image49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36.xml"/><Relationship Id="rId1" Type="http://schemas.openxmlformats.org/officeDocument/2006/relationships/tags" Target="../tags/tag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4.emf"/><Relationship Id="rId10" Type="http://schemas.openxmlformats.org/officeDocument/2006/relationships/image" Target="../media/image53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0.svg"/><Relationship Id="rId2" Type="http://schemas.openxmlformats.org/officeDocument/2006/relationships/slideLayout" Target="../slideLayouts/slideLayout136.xml"/><Relationship Id="rId1" Type="http://schemas.openxmlformats.org/officeDocument/2006/relationships/tags" Target="../tags/tag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4.emf"/><Relationship Id="rId10" Type="http://schemas.openxmlformats.org/officeDocument/2006/relationships/image" Target="../media/image53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0.svg"/><Relationship Id="rId2" Type="http://schemas.openxmlformats.org/officeDocument/2006/relationships/slideLayout" Target="../slideLayouts/slideLayout136.xml"/><Relationship Id="rId1" Type="http://schemas.openxmlformats.org/officeDocument/2006/relationships/tags" Target="../tags/tag5.xml"/><Relationship Id="rId6" Type="http://schemas.openxmlformats.org/officeDocument/2006/relationships/image" Target="../media/image49.png"/><Relationship Id="rId11" Type="http://schemas.openxmlformats.org/officeDocument/2006/relationships/image" Target="../media/image58.png"/><Relationship Id="rId5" Type="http://schemas.openxmlformats.org/officeDocument/2006/relationships/image" Target="../media/image44.emf"/><Relationship Id="rId10" Type="http://schemas.openxmlformats.org/officeDocument/2006/relationships/image" Target="../media/image57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1D96A6C-A4FC-0AD7-04E4-428D5ACBC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" t="16593" r="2172" b="4418"/>
          <a:stretch/>
        </p:blipFill>
        <p:spPr>
          <a:xfrm>
            <a:off x="0" y="0"/>
            <a:ext cx="9142857" cy="5075415"/>
          </a:xfrm>
          <a:prstGeom prst="rect">
            <a:avLst/>
          </a:prstGeom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7E6CB0F4-8506-1FA6-5A15-9DE6D47F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4C46C22-F9D3-B0D9-5226-2B194A579A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564761" y="2807626"/>
            <a:ext cx="605400" cy="5980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3AB323F-1FE6-D4F9-35E3-D16B767C3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249" y="449134"/>
            <a:ext cx="2292641" cy="128642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EA76A21-871C-8453-E70C-F542D1917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646" y="4611177"/>
            <a:ext cx="972671" cy="457272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0608A81A-FFD7-F523-CA3C-158535B26EC6}"/>
              </a:ext>
            </a:extLst>
          </p:cNvPr>
          <p:cNvSpPr txBox="1">
            <a:spLocks/>
          </p:cNvSpPr>
          <p:nvPr/>
        </p:nvSpPr>
        <p:spPr>
          <a:xfrm>
            <a:off x="285683" y="4392894"/>
            <a:ext cx="1049011" cy="291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700" dirty="0">
                <a:latin typeface="TheSans 4-SemiLight" panose="020B0402050302020203" pitchFamily="34" charset="77"/>
              </a:rPr>
              <a:t>Gefördert durch: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D6A4B0E-36B3-7515-EA4B-1C40944560A0}"/>
              </a:ext>
            </a:extLst>
          </p:cNvPr>
          <p:cNvSpPr txBox="1">
            <a:spLocks/>
          </p:cNvSpPr>
          <p:nvPr/>
        </p:nvSpPr>
        <p:spPr>
          <a:xfrm>
            <a:off x="7858218" y="4416729"/>
            <a:ext cx="1049011" cy="240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700" dirty="0">
                <a:latin typeface="TheSans 4-SemiLight" panose="020B0402050302020203" pitchFamily="34" charset="77"/>
              </a:rPr>
              <a:t>In Kooperation mit: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7B63DB4-B5F0-146E-427C-39FEDF529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761" y="4562081"/>
            <a:ext cx="863104" cy="53162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CE96D40-F11C-48C2-0044-F9B7CDF8E1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212" b="34468"/>
          <a:stretch/>
        </p:blipFill>
        <p:spPr>
          <a:xfrm>
            <a:off x="161552" y="4631724"/>
            <a:ext cx="1453994" cy="4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60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hteck 103">
            <a:extLst>
              <a:ext uri="{FF2B5EF4-FFF2-40B4-BE49-F238E27FC236}">
                <a16:creationId xmlns:a16="http://schemas.microsoft.com/office/drawing/2014/main" id="{D6CC6B1D-7B51-6ADE-307E-962F7336CB1C}"/>
              </a:ext>
            </a:extLst>
          </p:cNvPr>
          <p:cNvSpPr/>
          <p:nvPr/>
        </p:nvSpPr>
        <p:spPr>
          <a:xfrm rot="16200000">
            <a:off x="179117" y="2153143"/>
            <a:ext cx="12779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>
                <a:solidFill>
                  <a:srgbClr val="9E9D9C"/>
                </a:solidFill>
                <a:latin typeface="TheSans 7-Bold" panose="020B0502050302020203" pitchFamily="34" charset="77"/>
              </a:rPr>
              <a:t>FÖRDERZEITRAUM</a:t>
            </a:r>
          </a:p>
        </p:txBody>
      </p:sp>
      <p:sp>
        <p:nvSpPr>
          <p:cNvPr id="105" name="Rechteck 104">
            <a:extLst>
              <a:ext uri="{FF2B5EF4-FFF2-40B4-BE49-F238E27FC236}">
                <a16:creationId xmlns:a16="http://schemas.microsoft.com/office/drawing/2014/main" id="{75A617FE-9DF2-C29F-E865-4A231FE520A5}"/>
              </a:ext>
            </a:extLst>
          </p:cNvPr>
          <p:cNvSpPr/>
          <p:nvPr/>
        </p:nvSpPr>
        <p:spPr>
          <a:xfrm>
            <a:off x="898212" y="2273348"/>
            <a:ext cx="19174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b="1" dirty="0">
                <a:latin typeface="TheSans SemiLight Plain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 A: 11/2019 – 10/2021</a:t>
            </a:r>
            <a:br>
              <a:rPr lang="de-DE" sz="1050" dirty="0">
                <a:latin typeface="TheSans SemiLight Plain" pitchFamily="2" charset="0"/>
                <a:cs typeface="Times New Roman" panose="02020603050405020304" pitchFamily="18" charset="0"/>
              </a:rPr>
            </a:br>
            <a:r>
              <a:rPr lang="de-DE" sz="1050" dirty="0">
                <a:latin typeface="TheSans 4-SemiLight" panose="020B0402050302020203" pitchFamily="34" charset="77"/>
                <a:cs typeface="Times New Roman" panose="02020603050405020304" pitchFamily="18" charset="0"/>
              </a:rPr>
              <a:t>Entwicklung kommunaler Ziele, Strategien und erster Investitionen</a:t>
            </a:r>
          </a:p>
        </p:txBody>
      </p:sp>
      <p:sp>
        <p:nvSpPr>
          <p:cNvPr id="106" name="Rechteck 105">
            <a:extLst>
              <a:ext uri="{FF2B5EF4-FFF2-40B4-BE49-F238E27FC236}">
                <a16:creationId xmlns:a16="http://schemas.microsoft.com/office/drawing/2014/main" id="{70CB79BE-4B7A-C6BA-D457-4EE7355650CB}"/>
              </a:ext>
            </a:extLst>
          </p:cNvPr>
          <p:cNvSpPr/>
          <p:nvPr/>
        </p:nvSpPr>
        <p:spPr>
          <a:xfrm>
            <a:off x="3138887" y="2299745"/>
            <a:ext cx="191748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b="1" dirty="0">
                <a:solidFill>
                  <a:srgbClr val="08A0A4"/>
                </a:solidFill>
                <a:latin typeface="TheSans SemiLight Plain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 B: 11/2021 – 10/2026</a:t>
            </a:r>
            <a:br>
              <a:rPr lang="de-DE" sz="1050" dirty="0">
                <a:latin typeface="TheSans SemiLight Plain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050" dirty="0">
                <a:latin typeface="TheSans 4-SemiLight" panose="020B0402050302020203" pitchFamily="34" charset="77"/>
                <a:cs typeface="Times New Roman" panose="02020603050405020304" pitchFamily="18" charset="0"/>
              </a:rPr>
              <a:t>Umsetzung der Ziele, Strategien und Maßnahmen</a:t>
            </a:r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33F15C9C-0B67-930C-CF2E-D2BDB2B47DA3}"/>
              </a:ext>
            </a:extLst>
          </p:cNvPr>
          <p:cNvSpPr txBox="1"/>
          <p:nvPr/>
        </p:nvSpPr>
        <p:spPr>
          <a:xfrm>
            <a:off x="7121829" y="1743431"/>
            <a:ext cx="5629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rgbClr val="08A0A4"/>
                </a:solidFill>
                <a:latin typeface="TheSans Black Plain" pitchFamily="2" charset="0"/>
              </a:rPr>
              <a:t>2026</a:t>
            </a: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3C64A5F7-74F1-5689-6A3B-AB74AA9FF83B}"/>
              </a:ext>
            </a:extLst>
          </p:cNvPr>
          <p:cNvSpPr txBox="1"/>
          <p:nvPr/>
        </p:nvSpPr>
        <p:spPr>
          <a:xfrm>
            <a:off x="1028259" y="1745826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rgbClr val="9E9D9C"/>
                </a:solidFill>
                <a:latin typeface="TheSans Black Plain" pitchFamily="2" charset="0"/>
              </a:rPr>
              <a:t>2020</a:t>
            </a:r>
          </a:p>
        </p:txBody>
      </p: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B0253A23-477C-F452-5599-448700F1AB2A}"/>
              </a:ext>
            </a:extLst>
          </p:cNvPr>
          <p:cNvGrpSpPr/>
          <p:nvPr/>
        </p:nvGrpSpPr>
        <p:grpSpPr>
          <a:xfrm>
            <a:off x="3201948" y="1897930"/>
            <a:ext cx="4907255" cy="320634"/>
            <a:chOff x="-872539" y="2045229"/>
            <a:chExt cx="6543007" cy="427512"/>
          </a:xfrm>
        </p:grpSpPr>
        <p:cxnSp>
          <p:nvCxnSpPr>
            <p:cNvPr id="110" name="Gerade Verbindung 109">
              <a:extLst>
                <a:ext uri="{FF2B5EF4-FFF2-40B4-BE49-F238E27FC236}">
                  <a16:creationId xmlns:a16="http://schemas.microsoft.com/office/drawing/2014/main" id="{B5B9903A-DA50-B8BB-56E4-628885FE86EB}"/>
                </a:ext>
              </a:extLst>
            </p:cNvPr>
            <p:cNvCxnSpPr>
              <a:cxnSpLocks/>
            </p:cNvCxnSpPr>
            <p:nvPr/>
          </p:nvCxnSpPr>
          <p:spPr>
            <a:xfrm>
              <a:off x="-872539" y="2258985"/>
              <a:ext cx="6543007" cy="0"/>
            </a:xfrm>
            <a:prstGeom prst="line">
              <a:avLst/>
            </a:prstGeom>
            <a:ln w="28575" cap="rnd">
              <a:solidFill>
                <a:srgbClr val="30A0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>
              <a:extLst>
                <a:ext uri="{FF2B5EF4-FFF2-40B4-BE49-F238E27FC236}">
                  <a16:creationId xmlns:a16="http://schemas.microsoft.com/office/drawing/2014/main" id="{3B008AA5-8CAA-3524-9C8E-A8622D66A1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1086" y="2258985"/>
              <a:ext cx="249382" cy="213756"/>
            </a:xfrm>
            <a:prstGeom prst="line">
              <a:avLst/>
            </a:prstGeom>
            <a:ln w="28575" cap="rnd">
              <a:solidFill>
                <a:srgbClr val="30A0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111">
              <a:extLst>
                <a:ext uri="{FF2B5EF4-FFF2-40B4-BE49-F238E27FC236}">
                  <a16:creationId xmlns:a16="http://schemas.microsoft.com/office/drawing/2014/main" id="{562722CD-6112-8688-B00C-91A2724A51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21086" y="2045229"/>
              <a:ext cx="249382" cy="213756"/>
            </a:xfrm>
            <a:prstGeom prst="line">
              <a:avLst/>
            </a:prstGeom>
            <a:ln w="28575" cap="rnd">
              <a:solidFill>
                <a:srgbClr val="30A0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uppieren 112">
            <a:extLst>
              <a:ext uri="{FF2B5EF4-FFF2-40B4-BE49-F238E27FC236}">
                <a16:creationId xmlns:a16="http://schemas.microsoft.com/office/drawing/2014/main" id="{D5F74FC7-3FF9-F4D5-1478-C7CF110C8CF0}"/>
              </a:ext>
            </a:extLst>
          </p:cNvPr>
          <p:cNvGrpSpPr/>
          <p:nvPr/>
        </p:nvGrpSpPr>
        <p:grpSpPr>
          <a:xfrm>
            <a:off x="963244" y="1893484"/>
            <a:ext cx="2086320" cy="320634"/>
            <a:chOff x="2888708" y="2045229"/>
            <a:chExt cx="2781760" cy="427512"/>
          </a:xfrm>
        </p:grpSpPr>
        <p:cxnSp>
          <p:nvCxnSpPr>
            <p:cNvPr id="114" name="Gerade Verbindung 113">
              <a:extLst>
                <a:ext uri="{FF2B5EF4-FFF2-40B4-BE49-F238E27FC236}">
                  <a16:creationId xmlns:a16="http://schemas.microsoft.com/office/drawing/2014/main" id="{17EEE2DA-CBEF-9310-1A2D-B009CDAA2C21}"/>
                </a:ext>
              </a:extLst>
            </p:cNvPr>
            <p:cNvCxnSpPr>
              <a:cxnSpLocks/>
            </p:cNvCxnSpPr>
            <p:nvPr/>
          </p:nvCxnSpPr>
          <p:spPr>
            <a:xfrm>
              <a:off x="2888708" y="2258985"/>
              <a:ext cx="2781760" cy="0"/>
            </a:xfrm>
            <a:prstGeom prst="line">
              <a:avLst/>
            </a:prstGeom>
            <a:ln w="28575" cap="rnd">
              <a:solidFill>
                <a:srgbClr val="9E9D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 Verbindung 114">
              <a:extLst>
                <a:ext uri="{FF2B5EF4-FFF2-40B4-BE49-F238E27FC236}">
                  <a16:creationId xmlns:a16="http://schemas.microsoft.com/office/drawing/2014/main" id="{F836AD28-300B-0AB1-6259-386FE01B01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1086" y="2258985"/>
              <a:ext cx="249382" cy="213756"/>
            </a:xfrm>
            <a:prstGeom prst="line">
              <a:avLst/>
            </a:prstGeom>
            <a:ln w="28575" cap="rnd">
              <a:solidFill>
                <a:srgbClr val="9E9D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115">
              <a:extLst>
                <a:ext uri="{FF2B5EF4-FFF2-40B4-BE49-F238E27FC236}">
                  <a16:creationId xmlns:a16="http://schemas.microsoft.com/office/drawing/2014/main" id="{88BA06D8-F982-EFFC-FF53-7DEA62D05D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21086" y="2045229"/>
              <a:ext cx="249382" cy="213756"/>
            </a:xfrm>
            <a:prstGeom prst="line">
              <a:avLst/>
            </a:prstGeom>
            <a:ln w="28575" cap="rnd">
              <a:solidFill>
                <a:srgbClr val="9E9D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Textfeld 117">
            <a:extLst>
              <a:ext uri="{FF2B5EF4-FFF2-40B4-BE49-F238E27FC236}">
                <a16:creationId xmlns:a16="http://schemas.microsoft.com/office/drawing/2014/main" id="{78AA02BC-FE93-77B4-F31F-8866ECF0D846}"/>
              </a:ext>
            </a:extLst>
          </p:cNvPr>
          <p:cNvSpPr txBox="1"/>
          <p:nvPr/>
        </p:nvSpPr>
        <p:spPr>
          <a:xfrm>
            <a:off x="4129149" y="1750272"/>
            <a:ext cx="5469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rgbClr val="08A0A4"/>
                </a:solidFill>
                <a:latin typeface="TheSans Black Plain" pitchFamily="2" charset="0"/>
              </a:rPr>
              <a:t>2023</a:t>
            </a:r>
          </a:p>
        </p:txBody>
      </p:sp>
      <p:grpSp>
        <p:nvGrpSpPr>
          <p:cNvPr id="145" name="Gruppieren 144">
            <a:extLst>
              <a:ext uri="{FF2B5EF4-FFF2-40B4-BE49-F238E27FC236}">
                <a16:creationId xmlns:a16="http://schemas.microsoft.com/office/drawing/2014/main" id="{625ACF59-60CE-0732-3606-2AF1A22AE8FA}"/>
              </a:ext>
            </a:extLst>
          </p:cNvPr>
          <p:cNvGrpSpPr/>
          <p:nvPr/>
        </p:nvGrpSpPr>
        <p:grpSpPr>
          <a:xfrm>
            <a:off x="690454" y="3134518"/>
            <a:ext cx="5703261" cy="914569"/>
            <a:chOff x="691472" y="4007354"/>
            <a:chExt cx="5703261" cy="914569"/>
          </a:xfrm>
        </p:grpSpPr>
        <p:grpSp>
          <p:nvGrpSpPr>
            <p:cNvPr id="120" name="Gruppieren 119">
              <a:extLst>
                <a:ext uri="{FF2B5EF4-FFF2-40B4-BE49-F238E27FC236}">
                  <a16:creationId xmlns:a16="http://schemas.microsoft.com/office/drawing/2014/main" id="{8F3B185D-2230-5236-04A7-9DF09C4B6A15}"/>
                </a:ext>
              </a:extLst>
            </p:cNvPr>
            <p:cNvGrpSpPr/>
            <p:nvPr/>
          </p:nvGrpSpPr>
          <p:grpSpPr>
            <a:xfrm>
              <a:off x="879529" y="4505624"/>
              <a:ext cx="5208762" cy="415498"/>
              <a:chOff x="1162108" y="4982156"/>
              <a:chExt cx="6945016" cy="553996"/>
            </a:xfrm>
          </p:grpSpPr>
          <p:sp>
            <p:nvSpPr>
              <p:cNvPr id="121" name="Textfeld 120">
                <a:extLst>
                  <a:ext uri="{FF2B5EF4-FFF2-40B4-BE49-F238E27FC236}">
                    <a16:creationId xmlns:a16="http://schemas.microsoft.com/office/drawing/2014/main" id="{FD1918A3-E86D-FEC1-8CFD-97DFE09EE390}"/>
                  </a:ext>
                </a:extLst>
              </p:cNvPr>
              <p:cNvSpPr txBox="1"/>
              <p:nvPr/>
            </p:nvSpPr>
            <p:spPr>
              <a:xfrm>
                <a:off x="1162108" y="4982156"/>
                <a:ext cx="1558547" cy="553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50" b="1" i="1" dirty="0">
                    <a:solidFill>
                      <a:srgbClr val="30A0A5"/>
                    </a:solidFill>
                    <a:latin typeface="TheSans 6-SemiBold" panose="020B0502050302020203" pitchFamily="34" charset="77"/>
                  </a:rPr>
                  <a:t>regionale </a:t>
                </a:r>
                <a:br>
                  <a:rPr lang="de-DE" sz="1050" b="1" i="1" dirty="0">
                    <a:solidFill>
                      <a:srgbClr val="30A0A5"/>
                    </a:solidFill>
                    <a:latin typeface="TheSans 6-SemiBold" panose="020B0502050302020203" pitchFamily="34" charset="77"/>
                  </a:rPr>
                </a:br>
                <a:r>
                  <a:rPr lang="de-DE" sz="1050" b="1" i="1" dirty="0">
                    <a:solidFill>
                      <a:srgbClr val="30A0A5"/>
                    </a:solidFill>
                    <a:latin typeface="TheSans 6-SemiBold" panose="020B0502050302020203" pitchFamily="34" charset="77"/>
                  </a:rPr>
                  <a:t>Rahmenstrategie</a:t>
                </a:r>
              </a:p>
            </p:txBody>
          </p:sp>
          <p:sp>
            <p:nvSpPr>
              <p:cNvPr id="122" name="Textfeld 121">
                <a:extLst>
                  <a:ext uri="{FF2B5EF4-FFF2-40B4-BE49-F238E27FC236}">
                    <a16:creationId xmlns:a16="http://schemas.microsoft.com/office/drawing/2014/main" id="{020BC3FF-576C-CD4C-4512-83E96247DBE6}"/>
                  </a:ext>
                </a:extLst>
              </p:cNvPr>
              <p:cNvSpPr txBox="1"/>
              <p:nvPr/>
            </p:nvSpPr>
            <p:spPr>
              <a:xfrm>
                <a:off x="2694396" y="4982156"/>
                <a:ext cx="1325577" cy="553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50" b="1" i="1" dirty="0">
                    <a:solidFill>
                      <a:srgbClr val="30A0A5"/>
                    </a:solidFill>
                    <a:latin typeface="TheSans 6-SemiBold" panose="020B0502050302020203" pitchFamily="34" charset="77"/>
                  </a:rPr>
                  <a:t>5 kommunale </a:t>
                </a:r>
                <a:br>
                  <a:rPr lang="de-DE" sz="1050" b="1" i="1" dirty="0">
                    <a:solidFill>
                      <a:srgbClr val="30A0A5"/>
                    </a:solidFill>
                    <a:latin typeface="TheSans 6-SemiBold" panose="020B0502050302020203" pitchFamily="34" charset="77"/>
                  </a:rPr>
                </a:br>
                <a:r>
                  <a:rPr lang="de-DE" sz="1050" b="1" i="1" dirty="0">
                    <a:solidFill>
                      <a:srgbClr val="30A0A5"/>
                    </a:solidFill>
                    <a:latin typeface="TheSans 6-SemiBold" panose="020B0502050302020203" pitchFamily="34" charset="77"/>
                  </a:rPr>
                  <a:t>Teilstrategien</a:t>
                </a:r>
              </a:p>
            </p:txBody>
          </p:sp>
          <p:sp>
            <p:nvSpPr>
              <p:cNvPr id="123" name="Textfeld 122">
                <a:extLst>
                  <a:ext uri="{FF2B5EF4-FFF2-40B4-BE49-F238E27FC236}">
                    <a16:creationId xmlns:a16="http://schemas.microsoft.com/office/drawing/2014/main" id="{C38A86AC-3A59-1CA7-96D0-296923D1BB01}"/>
                  </a:ext>
                </a:extLst>
              </p:cNvPr>
              <p:cNvSpPr txBox="1"/>
              <p:nvPr/>
            </p:nvSpPr>
            <p:spPr>
              <a:xfrm>
                <a:off x="4085611" y="5001625"/>
                <a:ext cx="15136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50" b="1" i="1" dirty="0">
                    <a:solidFill>
                      <a:srgbClr val="30A0A5"/>
                    </a:solidFill>
                    <a:latin typeface="TheSans 6-SemiBold" panose="020B0502050302020203" pitchFamily="34" charset="77"/>
                  </a:rPr>
                  <a:t>Gesamtstrategie</a:t>
                </a:r>
              </a:p>
            </p:txBody>
          </p:sp>
          <p:sp>
            <p:nvSpPr>
              <p:cNvPr id="124" name="Textfeld 123">
                <a:extLst>
                  <a:ext uri="{FF2B5EF4-FFF2-40B4-BE49-F238E27FC236}">
                    <a16:creationId xmlns:a16="http://schemas.microsoft.com/office/drawing/2014/main" id="{C41073DA-A0ED-1E67-36BE-F207DC382237}"/>
                  </a:ext>
                </a:extLst>
              </p:cNvPr>
              <p:cNvSpPr txBox="1"/>
              <p:nvPr/>
            </p:nvSpPr>
            <p:spPr>
              <a:xfrm>
                <a:off x="5635935" y="5006215"/>
                <a:ext cx="247118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50" b="1" i="1" dirty="0">
                    <a:solidFill>
                      <a:srgbClr val="9E9D9C"/>
                    </a:solidFill>
                    <a:latin typeface="TheSans 6-SemiBold" panose="020B0502050302020203" pitchFamily="34" charset="77"/>
                  </a:rPr>
                  <a:t>iterative Strategieumsetzung</a:t>
                </a:r>
              </a:p>
            </p:txBody>
          </p:sp>
        </p:grpSp>
        <p:grpSp>
          <p:nvGrpSpPr>
            <p:cNvPr id="125" name="Gruppieren 124">
              <a:extLst>
                <a:ext uri="{FF2B5EF4-FFF2-40B4-BE49-F238E27FC236}">
                  <a16:creationId xmlns:a16="http://schemas.microsoft.com/office/drawing/2014/main" id="{AA17F658-2BB9-C47C-6B68-2D0A2FDC120C}"/>
                </a:ext>
              </a:extLst>
            </p:cNvPr>
            <p:cNvGrpSpPr/>
            <p:nvPr/>
          </p:nvGrpSpPr>
          <p:grpSpPr>
            <a:xfrm>
              <a:off x="938502" y="4227144"/>
              <a:ext cx="3296397" cy="327230"/>
              <a:chOff x="2888708" y="2036435"/>
              <a:chExt cx="4395196" cy="436306"/>
            </a:xfrm>
          </p:grpSpPr>
          <p:cxnSp>
            <p:nvCxnSpPr>
              <p:cNvPr id="126" name="Gerade Verbindung 125">
                <a:extLst>
                  <a:ext uri="{FF2B5EF4-FFF2-40B4-BE49-F238E27FC236}">
                    <a16:creationId xmlns:a16="http://schemas.microsoft.com/office/drawing/2014/main" id="{EBF77A24-7C8F-3D35-07DB-7E2FF9E526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41515" y="2258985"/>
                <a:ext cx="1228953" cy="0"/>
              </a:xfrm>
              <a:prstGeom prst="line">
                <a:avLst/>
              </a:prstGeom>
              <a:ln w="28575" cap="rnd">
                <a:solidFill>
                  <a:srgbClr val="30A0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Gerade Verbindung 126">
                <a:extLst>
                  <a:ext uri="{FF2B5EF4-FFF2-40B4-BE49-F238E27FC236}">
                    <a16:creationId xmlns:a16="http://schemas.microsoft.com/office/drawing/2014/main" id="{E9C82C98-667E-3060-5665-0AE96502DF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21086" y="2258985"/>
                <a:ext cx="249382" cy="213756"/>
              </a:xfrm>
              <a:prstGeom prst="line">
                <a:avLst/>
              </a:prstGeom>
              <a:ln w="28575" cap="rnd">
                <a:solidFill>
                  <a:srgbClr val="30A0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Gerade Verbindung 127">
                <a:extLst>
                  <a:ext uri="{FF2B5EF4-FFF2-40B4-BE49-F238E27FC236}">
                    <a16:creationId xmlns:a16="http://schemas.microsoft.com/office/drawing/2014/main" id="{448B2251-B2ED-AF97-68AF-52C7383324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21086" y="2045229"/>
                <a:ext cx="249382" cy="213756"/>
              </a:xfrm>
              <a:prstGeom prst="line">
                <a:avLst/>
              </a:prstGeom>
              <a:ln w="28575" cap="rnd">
                <a:solidFill>
                  <a:srgbClr val="30A0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Gerade Verbindung 128">
                <a:extLst>
                  <a:ext uri="{FF2B5EF4-FFF2-40B4-BE49-F238E27FC236}">
                    <a16:creationId xmlns:a16="http://schemas.microsoft.com/office/drawing/2014/main" id="{A3571159-E38B-1BEF-2448-1A193FF2BA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8410" y="2250191"/>
                <a:ext cx="1455494" cy="0"/>
              </a:xfrm>
              <a:prstGeom prst="line">
                <a:avLst/>
              </a:prstGeom>
              <a:ln w="28575" cap="rnd">
                <a:solidFill>
                  <a:srgbClr val="30A0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Gerade Verbindung 129">
                <a:extLst>
                  <a:ext uri="{FF2B5EF4-FFF2-40B4-BE49-F238E27FC236}">
                    <a16:creationId xmlns:a16="http://schemas.microsoft.com/office/drawing/2014/main" id="{34CDA12A-FD5F-BC4F-2C47-E834C405B0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34522" y="2250191"/>
                <a:ext cx="249382" cy="213756"/>
              </a:xfrm>
              <a:prstGeom prst="line">
                <a:avLst/>
              </a:prstGeom>
              <a:ln w="28575" cap="rnd">
                <a:solidFill>
                  <a:srgbClr val="30A0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Gerade Verbindung 130">
                <a:extLst>
                  <a:ext uri="{FF2B5EF4-FFF2-40B4-BE49-F238E27FC236}">
                    <a16:creationId xmlns:a16="http://schemas.microsoft.com/office/drawing/2014/main" id="{1488B99F-0D01-3D1E-12F9-5C4253F82F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34522" y="2036435"/>
                <a:ext cx="249382" cy="213756"/>
              </a:xfrm>
              <a:prstGeom prst="line">
                <a:avLst/>
              </a:prstGeom>
              <a:ln w="28575" cap="rnd">
                <a:solidFill>
                  <a:srgbClr val="30A0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Gerade Verbindung 131">
                <a:extLst>
                  <a:ext uri="{FF2B5EF4-FFF2-40B4-BE49-F238E27FC236}">
                    <a16:creationId xmlns:a16="http://schemas.microsoft.com/office/drawing/2014/main" id="{9951E9DC-0F64-5FCE-07B5-460E692776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8708" y="2258985"/>
                <a:ext cx="1455494" cy="0"/>
              </a:xfrm>
              <a:prstGeom prst="line">
                <a:avLst/>
              </a:prstGeom>
              <a:ln w="28575" cap="rnd">
                <a:solidFill>
                  <a:srgbClr val="30A0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Gerade Verbindung 132">
                <a:extLst>
                  <a:ext uri="{FF2B5EF4-FFF2-40B4-BE49-F238E27FC236}">
                    <a16:creationId xmlns:a16="http://schemas.microsoft.com/office/drawing/2014/main" id="{82B420C1-6EA3-F331-248E-BFEE75B5AC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94820" y="2258985"/>
                <a:ext cx="249382" cy="213756"/>
              </a:xfrm>
              <a:prstGeom prst="line">
                <a:avLst/>
              </a:prstGeom>
              <a:ln w="28575" cap="rnd">
                <a:solidFill>
                  <a:srgbClr val="30A0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Gerade Verbindung 133">
                <a:extLst>
                  <a:ext uri="{FF2B5EF4-FFF2-40B4-BE49-F238E27FC236}">
                    <a16:creationId xmlns:a16="http://schemas.microsoft.com/office/drawing/2014/main" id="{2549DD4D-97A6-50F8-2C80-2579BD30D6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94820" y="2045229"/>
                <a:ext cx="249382" cy="213756"/>
              </a:xfrm>
              <a:prstGeom prst="line">
                <a:avLst/>
              </a:prstGeom>
              <a:ln w="28575" cap="rnd">
                <a:solidFill>
                  <a:srgbClr val="30A0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5" name="Textfeld 134">
              <a:extLst>
                <a:ext uri="{FF2B5EF4-FFF2-40B4-BE49-F238E27FC236}">
                  <a16:creationId xmlns:a16="http://schemas.microsoft.com/office/drawing/2014/main" id="{5223E60A-D7D1-CE8A-0BB7-CA58535F9E2D}"/>
                </a:ext>
              </a:extLst>
            </p:cNvPr>
            <p:cNvSpPr txBox="1"/>
            <p:nvPr/>
          </p:nvSpPr>
          <p:spPr>
            <a:xfrm>
              <a:off x="941779" y="4007354"/>
              <a:ext cx="24878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50" b="1" dirty="0">
                  <a:solidFill>
                    <a:srgbClr val="30A0A5"/>
                  </a:solidFill>
                  <a:latin typeface="TheSans Black Plain" pitchFamily="2" charset="0"/>
                </a:rPr>
                <a:t>1</a:t>
              </a:r>
            </a:p>
          </p:txBody>
        </p:sp>
        <p:sp>
          <p:nvSpPr>
            <p:cNvPr id="136" name="Textfeld 135">
              <a:extLst>
                <a:ext uri="{FF2B5EF4-FFF2-40B4-BE49-F238E27FC236}">
                  <a16:creationId xmlns:a16="http://schemas.microsoft.com/office/drawing/2014/main" id="{07258885-E3FC-1843-4A7F-78077BEFC53E}"/>
                </a:ext>
              </a:extLst>
            </p:cNvPr>
            <p:cNvSpPr txBox="1"/>
            <p:nvPr/>
          </p:nvSpPr>
          <p:spPr>
            <a:xfrm>
              <a:off x="2096362" y="4007354"/>
              <a:ext cx="27122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50" b="1" dirty="0">
                  <a:solidFill>
                    <a:srgbClr val="30A0A5"/>
                  </a:solidFill>
                  <a:latin typeface="TheSans Black Plain" pitchFamily="2" charset="0"/>
                </a:rPr>
                <a:t>2</a:t>
              </a:r>
            </a:p>
          </p:txBody>
        </p:sp>
        <p:sp>
          <p:nvSpPr>
            <p:cNvPr id="137" name="Textfeld 136">
              <a:extLst>
                <a:ext uri="{FF2B5EF4-FFF2-40B4-BE49-F238E27FC236}">
                  <a16:creationId xmlns:a16="http://schemas.microsoft.com/office/drawing/2014/main" id="{6D0C2885-2127-FA2F-E7FF-FEA85290941F}"/>
                </a:ext>
              </a:extLst>
            </p:cNvPr>
            <p:cNvSpPr txBox="1"/>
            <p:nvPr/>
          </p:nvSpPr>
          <p:spPr>
            <a:xfrm>
              <a:off x="3147024" y="4007354"/>
              <a:ext cx="26802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50" b="1" dirty="0">
                  <a:solidFill>
                    <a:srgbClr val="30A0A5"/>
                  </a:solidFill>
                  <a:latin typeface="TheSans Black Plain" pitchFamily="2" charset="0"/>
                </a:rPr>
                <a:t>3</a:t>
              </a:r>
            </a:p>
          </p:txBody>
        </p:sp>
        <p:sp>
          <p:nvSpPr>
            <p:cNvPr id="138" name="Rechteck 137">
              <a:extLst>
                <a:ext uri="{FF2B5EF4-FFF2-40B4-BE49-F238E27FC236}">
                  <a16:creationId xmlns:a16="http://schemas.microsoft.com/office/drawing/2014/main" id="{4317F8F8-E7C9-1169-AA7B-2542CB22C7A4}"/>
                </a:ext>
              </a:extLst>
            </p:cNvPr>
            <p:cNvSpPr/>
            <p:nvPr/>
          </p:nvSpPr>
          <p:spPr>
            <a:xfrm rot="16200000">
              <a:off x="363016" y="4339552"/>
              <a:ext cx="91082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b="1" dirty="0">
                  <a:solidFill>
                    <a:srgbClr val="30A0A5"/>
                  </a:solidFill>
                  <a:latin typeface="TheSans 7-Bold" panose="020B0502050302020203" pitchFamily="34" charset="77"/>
                </a:rPr>
                <a:t>STRATEGIEN</a:t>
              </a:r>
            </a:p>
          </p:txBody>
        </p:sp>
        <p:grpSp>
          <p:nvGrpSpPr>
            <p:cNvPr id="139" name="Gruppieren 138">
              <a:extLst>
                <a:ext uri="{FF2B5EF4-FFF2-40B4-BE49-F238E27FC236}">
                  <a16:creationId xmlns:a16="http://schemas.microsoft.com/office/drawing/2014/main" id="{B659D37D-866F-B931-4E37-76638653A812}"/>
                </a:ext>
              </a:extLst>
            </p:cNvPr>
            <p:cNvGrpSpPr/>
            <p:nvPr/>
          </p:nvGrpSpPr>
          <p:grpSpPr>
            <a:xfrm>
              <a:off x="4308413" y="4007355"/>
              <a:ext cx="2086320" cy="547019"/>
              <a:chOff x="5744550" y="5343139"/>
              <a:chExt cx="2781760" cy="729359"/>
            </a:xfrm>
          </p:grpSpPr>
          <p:sp>
            <p:nvSpPr>
              <p:cNvPr id="140" name="Textfeld 139">
                <a:extLst>
                  <a:ext uri="{FF2B5EF4-FFF2-40B4-BE49-F238E27FC236}">
                    <a16:creationId xmlns:a16="http://schemas.microsoft.com/office/drawing/2014/main" id="{ACA42E6C-6981-1D8E-D58B-9EAE6A1B2A1D}"/>
                  </a:ext>
                </a:extLst>
              </p:cNvPr>
              <p:cNvSpPr txBox="1"/>
              <p:nvPr/>
            </p:nvSpPr>
            <p:spPr>
              <a:xfrm>
                <a:off x="5809190" y="5343139"/>
                <a:ext cx="3766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350" b="1" dirty="0">
                    <a:solidFill>
                      <a:srgbClr val="9E9D9C"/>
                    </a:solidFill>
                    <a:latin typeface="TheSans Black Plain" pitchFamily="2" charset="0"/>
                  </a:rPr>
                  <a:t>4</a:t>
                </a:r>
              </a:p>
            </p:txBody>
          </p:sp>
          <p:grpSp>
            <p:nvGrpSpPr>
              <p:cNvPr id="141" name="Gruppieren 140">
                <a:extLst>
                  <a:ext uri="{FF2B5EF4-FFF2-40B4-BE49-F238E27FC236}">
                    <a16:creationId xmlns:a16="http://schemas.microsoft.com/office/drawing/2014/main" id="{693C0264-1F87-B4A0-EE47-3B502D3294B1}"/>
                  </a:ext>
                </a:extLst>
              </p:cNvPr>
              <p:cNvGrpSpPr/>
              <p:nvPr/>
            </p:nvGrpSpPr>
            <p:grpSpPr>
              <a:xfrm>
                <a:off x="5744550" y="5644986"/>
                <a:ext cx="2781760" cy="427512"/>
                <a:chOff x="2888708" y="2045229"/>
                <a:chExt cx="2781760" cy="427512"/>
              </a:xfrm>
            </p:grpSpPr>
            <p:cxnSp>
              <p:nvCxnSpPr>
                <p:cNvPr id="142" name="Gerade Verbindung 141">
                  <a:extLst>
                    <a:ext uri="{FF2B5EF4-FFF2-40B4-BE49-F238E27FC236}">
                      <a16:creationId xmlns:a16="http://schemas.microsoft.com/office/drawing/2014/main" id="{55F9CE8E-DED8-4A0D-1F33-60118DDE9E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8708" y="2258985"/>
                  <a:ext cx="2781760" cy="0"/>
                </a:xfrm>
                <a:prstGeom prst="line">
                  <a:avLst/>
                </a:prstGeom>
                <a:ln w="28575" cap="rnd">
                  <a:solidFill>
                    <a:srgbClr val="9E9D9C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Gerade Verbindung 142">
                  <a:extLst>
                    <a:ext uri="{FF2B5EF4-FFF2-40B4-BE49-F238E27FC236}">
                      <a16:creationId xmlns:a16="http://schemas.microsoft.com/office/drawing/2014/main" id="{3C9B8D1D-C202-BA5B-6570-36C5A37DC0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21086" y="2258985"/>
                  <a:ext cx="249382" cy="213756"/>
                </a:xfrm>
                <a:prstGeom prst="line">
                  <a:avLst/>
                </a:prstGeom>
                <a:ln w="28575" cap="rnd">
                  <a:solidFill>
                    <a:srgbClr val="9E9D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Gerade Verbindung 143">
                  <a:extLst>
                    <a:ext uri="{FF2B5EF4-FFF2-40B4-BE49-F238E27FC236}">
                      <a16:creationId xmlns:a16="http://schemas.microsoft.com/office/drawing/2014/main" id="{2B3F3B77-C330-B563-F242-99A88D1CD0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421086" y="2045229"/>
                  <a:ext cx="249382" cy="213756"/>
                </a:xfrm>
                <a:prstGeom prst="line">
                  <a:avLst/>
                </a:prstGeom>
                <a:ln w="28575" cap="rnd">
                  <a:solidFill>
                    <a:srgbClr val="9E9D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49" name="Textplatzhalter 1">
            <a:extLst>
              <a:ext uri="{FF2B5EF4-FFF2-40B4-BE49-F238E27FC236}">
                <a16:creationId xmlns:a16="http://schemas.microsoft.com/office/drawing/2014/main" id="{A09C7319-283A-1CEC-A89E-0850842168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454" y="354370"/>
            <a:ext cx="5402262" cy="246062"/>
          </a:xfrm>
        </p:spPr>
        <p:txBody>
          <a:bodyPr/>
          <a:lstStyle/>
          <a:p>
            <a:r>
              <a:rPr lang="de-DE" dirty="0"/>
              <a:t>kurzüberblick</a:t>
            </a:r>
          </a:p>
          <a:p>
            <a:endParaRPr lang="de-DE" dirty="0"/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0DAC8328-BE43-C887-075E-1E32397BFA30}"/>
              </a:ext>
            </a:extLst>
          </p:cNvPr>
          <p:cNvSpPr txBox="1">
            <a:spLocks/>
          </p:cNvSpPr>
          <p:nvPr/>
        </p:nvSpPr>
        <p:spPr>
          <a:xfrm>
            <a:off x="690454" y="809213"/>
            <a:ext cx="6853346" cy="5679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200" dirty="0">
                <a:solidFill>
                  <a:srgbClr val="08A0A4"/>
                </a:solidFill>
                <a:latin typeface="TheSans 7-Bold Caps"/>
              </a:rPr>
              <a:t>ENDSPURT BEI DEN 5 FÜR SWF</a:t>
            </a:r>
            <a:endParaRPr lang="de-DE" dirty="0">
              <a:solidFill>
                <a:srgbClr val="08A0A4"/>
              </a:solidFill>
            </a:endParaRPr>
          </a:p>
          <a:p>
            <a:endParaRPr lang="de-DE" dirty="0"/>
          </a:p>
        </p:txBody>
      </p:sp>
      <p:sp>
        <p:nvSpPr>
          <p:cNvPr id="3" name="Pfeil nach unten 2">
            <a:extLst>
              <a:ext uri="{FF2B5EF4-FFF2-40B4-BE49-F238E27FC236}">
                <a16:creationId xmlns:a16="http://schemas.microsoft.com/office/drawing/2014/main" id="{9B20ECFC-29BB-0F82-D748-575DA9EB1EAB}"/>
              </a:ext>
            </a:extLst>
          </p:cNvPr>
          <p:cNvSpPr/>
          <p:nvPr/>
        </p:nvSpPr>
        <p:spPr>
          <a:xfrm>
            <a:off x="6855822" y="1259827"/>
            <a:ext cx="266007" cy="64657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6616E7F-DF19-AB17-3849-7A8E79567797}"/>
              </a:ext>
            </a:extLst>
          </p:cNvPr>
          <p:cNvSpPr/>
          <p:nvPr/>
        </p:nvSpPr>
        <p:spPr>
          <a:xfrm>
            <a:off x="6535404" y="2116214"/>
            <a:ext cx="191748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b="1" dirty="0">
                <a:solidFill>
                  <a:srgbClr val="FF0000"/>
                </a:solidFill>
                <a:latin typeface="TheSans SemiLight Plain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PROJEKTENDE: </a:t>
            </a:r>
          </a:p>
          <a:p>
            <a:r>
              <a:rPr lang="de-DE" sz="1050" b="1" dirty="0">
                <a:solidFill>
                  <a:srgbClr val="FF0000"/>
                </a:solidFill>
                <a:latin typeface="TheSans SemiLight Plain" pitchFamily="2" charset="0"/>
                <a:cs typeface="Times New Roman" panose="02020603050405020304" pitchFamily="18" charset="0"/>
              </a:rPr>
              <a:t>31.10.2026</a:t>
            </a:r>
            <a:endParaRPr lang="de-DE" sz="1050" dirty="0">
              <a:solidFill>
                <a:srgbClr val="FF0000"/>
              </a:solidFill>
              <a:latin typeface="TheSans 4-SemiLight" panose="020B0402050302020203" pitchFamily="34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441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671980-4AE9-E65C-E5DF-1CCD99876B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UNSERE MISSION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576A23A-D8AD-C8AF-46BB-678DF6DCEF0E}"/>
              </a:ext>
            </a:extLst>
          </p:cNvPr>
          <p:cNvSpPr/>
          <p:nvPr/>
        </p:nvSpPr>
        <p:spPr>
          <a:xfrm>
            <a:off x="690454" y="1719143"/>
            <a:ext cx="71646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1500" b="1" dirty="0">
                <a:latin typeface="TheSans 7-Bold" pitchFamily="2" charset="0"/>
                <a:ea typeface="+mj-ea"/>
              </a:rPr>
              <a:t>Fünf Pioniere gehen für eine gesamte Region voran!</a:t>
            </a:r>
          </a:p>
          <a:p>
            <a:pPr>
              <a:lnSpc>
                <a:spcPct val="150000"/>
              </a:lnSpc>
            </a:pPr>
            <a:r>
              <a:rPr lang="de-DE" sz="1350" dirty="0">
                <a:solidFill>
                  <a:prstClr val="black"/>
                </a:solidFill>
                <a:latin typeface="TheSans 7-Bold" pitchFamily="2" charset="0"/>
              </a:rPr>
              <a:t>Basierend auf einer gemeinsamen interkommunalen Projektarbeit sind wir untereinander verknüpft, denken Prozesse vor und schaffen eine Basis, die auch anderen Städten und Gemeinden das Mitmachen ermöglicht. </a:t>
            </a:r>
            <a:br>
              <a:rPr lang="de-DE" sz="1350" dirty="0">
                <a:solidFill>
                  <a:prstClr val="black"/>
                </a:solidFill>
                <a:latin typeface="TheSans 7-Bold" pitchFamily="2" charset="0"/>
              </a:rPr>
            </a:br>
            <a:endParaRPr lang="de-DE" sz="1350" dirty="0">
              <a:solidFill>
                <a:prstClr val="black"/>
              </a:solidFill>
              <a:latin typeface="TheSans 7-Bold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de-DE" sz="900" dirty="0">
              <a:latin typeface="TheSans 7-Bold" pitchFamily="2" charset="0"/>
              <a:ea typeface="+mj-ea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B3966CE-FE35-3AFE-8FE0-E95BC201A26B}"/>
              </a:ext>
            </a:extLst>
          </p:cNvPr>
          <p:cNvSpPr txBox="1">
            <a:spLocks/>
          </p:cNvSpPr>
          <p:nvPr/>
        </p:nvSpPr>
        <p:spPr>
          <a:xfrm>
            <a:off x="691570" y="3485010"/>
            <a:ext cx="7886700" cy="377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500" b="1" dirty="0">
                <a:solidFill>
                  <a:prstClr val="black"/>
                </a:solidFill>
                <a:latin typeface="TheSans 7-Bold" pitchFamily="2" charset="0"/>
                <a:ea typeface="+mn-ea"/>
                <a:cs typeface="+mn-cs"/>
              </a:rPr>
              <a:t>UNSERE VISION: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095E0B8-04A2-8A70-D8A3-CF398EA71B5F}"/>
              </a:ext>
            </a:extLst>
          </p:cNvPr>
          <p:cNvSpPr/>
          <p:nvPr/>
        </p:nvSpPr>
        <p:spPr>
          <a:xfrm>
            <a:off x="2056761" y="3485010"/>
            <a:ext cx="4432036" cy="672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00" b="1" dirty="0">
                <a:gradFill flip="none" rotWithShape="1">
                  <a:gsLst>
                    <a:gs pos="0">
                      <a:srgbClr val="30A0A3"/>
                    </a:gs>
                    <a:gs pos="100000">
                      <a:srgbClr val="821F82"/>
                    </a:gs>
                  </a:gsLst>
                  <a:lin ang="0" scaled="0"/>
                  <a:tileRect/>
                </a:gradFill>
                <a:latin typeface="TheSans 7-Bold" panose="020B0502050302020203" pitchFamily="34" charset="77"/>
              </a:rPr>
              <a:t>„2030 ist Südwestfalen die smarteste Region in Deutschland“</a:t>
            </a:r>
          </a:p>
        </p:txBody>
      </p:sp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99515EAB-383A-2220-557E-CA18A530B0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454" y="354370"/>
            <a:ext cx="5402262" cy="246062"/>
          </a:xfrm>
        </p:spPr>
        <p:txBody>
          <a:bodyPr/>
          <a:lstStyle/>
          <a:p>
            <a:r>
              <a:rPr lang="de-DE" dirty="0"/>
              <a:t>Kurzüberblick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599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E9C407A-39B0-D4D7-49CF-88230B9A6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903528" cy="514350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42B8929-178A-3E87-A65D-A8B8B03CA4A2}"/>
              </a:ext>
            </a:extLst>
          </p:cNvPr>
          <p:cNvGrpSpPr/>
          <p:nvPr/>
        </p:nvGrpSpPr>
        <p:grpSpPr>
          <a:xfrm>
            <a:off x="8017298" y="0"/>
            <a:ext cx="1126702" cy="666649"/>
            <a:chOff x="3241230" y="3862248"/>
            <a:chExt cx="4402659" cy="666649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C18E9DF-AD3D-AE0E-C79C-6DF775B1048C}"/>
                </a:ext>
              </a:extLst>
            </p:cNvPr>
            <p:cNvSpPr/>
            <p:nvPr/>
          </p:nvSpPr>
          <p:spPr>
            <a:xfrm>
              <a:off x="3241230" y="3862248"/>
              <a:ext cx="4248493" cy="646331"/>
            </a:xfrm>
            <a:prstGeom prst="rect">
              <a:avLst/>
            </a:prstGeom>
            <a:solidFill>
              <a:srgbClr val="EEF5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6C93A567-D549-8F81-E7E9-740BF3421F33}"/>
                </a:ext>
              </a:extLst>
            </p:cNvPr>
            <p:cNvSpPr txBox="1"/>
            <p:nvPr/>
          </p:nvSpPr>
          <p:spPr>
            <a:xfrm>
              <a:off x="3310638" y="3882566"/>
              <a:ext cx="433325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de-DE" sz="3600" dirty="0">
                  <a:solidFill>
                    <a:srgbClr val="30A0A4"/>
                  </a:solidFill>
                  <a:latin typeface="Lumios Marker" pitchFamily="2" charset="77"/>
                </a:rPr>
                <a:t>Seite 1</a:t>
              </a:r>
              <a:endParaRPr lang="de-DE" sz="3600" dirty="0"/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D4BE2D20-5BAF-E927-81AD-5243BCA31F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4419"/>
          <a:stretch/>
        </p:blipFill>
        <p:spPr>
          <a:xfrm>
            <a:off x="7886595" y="0"/>
            <a:ext cx="1240472" cy="512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80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42B8929-178A-3E87-A65D-A8B8B03CA4A2}"/>
              </a:ext>
            </a:extLst>
          </p:cNvPr>
          <p:cNvGrpSpPr/>
          <p:nvPr/>
        </p:nvGrpSpPr>
        <p:grpSpPr>
          <a:xfrm>
            <a:off x="8017298" y="0"/>
            <a:ext cx="1126702" cy="666649"/>
            <a:chOff x="3241230" y="3862248"/>
            <a:chExt cx="4402659" cy="666649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C18E9DF-AD3D-AE0E-C79C-6DF775B1048C}"/>
                </a:ext>
              </a:extLst>
            </p:cNvPr>
            <p:cNvSpPr/>
            <p:nvPr/>
          </p:nvSpPr>
          <p:spPr>
            <a:xfrm>
              <a:off x="3241230" y="3862248"/>
              <a:ext cx="4248493" cy="646331"/>
            </a:xfrm>
            <a:prstGeom prst="rect">
              <a:avLst/>
            </a:prstGeom>
            <a:solidFill>
              <a:srgbClr val="EEF5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6C93A567-D549-8F81-E7E9-740BF3421F33}"/>
                </a:ext>
              </a:extLst>
            </p:cNvPr>
            <p:cNvSpPr txBox="1"/>
            <p:nvPr/>
          </p:nvSpPr>
          <p:spPr>
            <a:xfrm>
              <a:off x="3310638" y="3882566"/>
              <a:ext cx="433325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de-DE" sz="3600" dirty="0">
                  <a:solidFill>
                    <a:srgbClr val="30A0A4"/>
                  </a:solidFill>
                  <a:latin typeface="Lumios Marker" pitchFamily="2" charset="77"/>
                </a:rPr>
                <a:t>Seite 2</a:t>
              </a:r>
              <a:endParaRPr lang="de-DE" sz="3600" dirty="0"/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0AA7DE4D-7C38-3C5E-F954-9D3C37AB4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02"/>
          <a:stretch/>
        </p:blipFill>
        <p:spPr>
          <a:xfrm>
            <a:off x="0" y="20319"/>
            <a:ext cx="7802151" cy="512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45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E9C407A-39B0-D4D7-49CF-88230B9A6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7903528" cy="514350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42B8929-178A-3E87-A65D-A8B8B03CA4A2}"/>
              </a:ext>
            </a:extLst>
          </p:cNvPr>
          <p:cNvGrpSpPr/>
          <p:nvPr/>
        </p:nvGrpSpPr>
        <p:grpSpPr>
          <a:xfrm>
            <a:off x="8017299" y="1"/>
            <a:ext cx="1126702" cy="666649"/>
            <a:chOff x="3241230" y="3862248"/>
            <a:chExt cx="4402659" cy="666649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C18E9DF-AD3D-AE0E-C79C-6DF775B1048C}"/>
                </a:ext>
              </a:extLst>
            </p:cNvPr>
            <p:cNvSpPr/>
            <p:nvPr/>
          </p:nvSpPr>
          <p:spPr>
            <a:xfrm>
              <a:off x="3241230" y="3862248"/>
              <a:ext cx="4248493" cy="646331"/>
            </a:xfrm>
            <a:prstGeom prst="rect">
              <a:avLst/>
            </a:prstGeom>
            <a:solidFill>
              <a:srgbClr val="EEF5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6C93A567-D549-8F81-E7E9-740BF3421F33}"/>
                </a:ext>
              </a:extLst>
            </p:cNvPr>
            <p:cNvSpPr txBox="1"/>
            <p:nvPr/>
          </p:nvSpPr>
          <p:spPr>
            <a:xfrm>
              <a:off x="3310636" y="3882566"/>
              <a:ext cx="43332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de-DE" sz="3600" dirty="0">
                  <a:solidFill>
                    <a:srgbClr val="30A0A4"/>
                  </a:solidFill>
                  <a:latin typeface="Lumios Marker" pitchFamily="2" charset="77"/>
                </a:rPr>
                <a:t>Seite 1</a:t>
              </a:r>
              <a:endParaRPr lang="de-DE" sz="3600" dirty="0"/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D4BE2D20-5BAF-E927-81AD-5243BCA31F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419"/>
          <a:stretch/>
        </p:blipFill>
        <p:spPr>
          <a:xfrm>
            <a:off x="7886596" y="0"/>
            <a:ext cx="1240472" cy="512318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5F212A4-8D9B-7ACA-729F-21116CD402FA}"/>
              </a:ext>
            </a:extLst>
          </p:cNvPr>
          <p:cNvSpPr/>
          <p:nvPr/>
        </p:nvSpPr>
        <p:spPr>
          <a:xfrm>
            <a:off x="163996" y="402535"/>
            <a:ext cx="2318302" cy="24897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154684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A0D28-C440-AB3B-A13D-624CA5C61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EBFF4E5-DFB9-474B-BCFB-B66F91C712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latin typeface="TheSans 7-Bold" panose="020B0502050302020203" pitchFamily="34" charset="77"/>
              </a:rPr>
              <a:t>smart cities: schule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81E75F-17E7-CD28-5470-442934E3B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0454" y="1058316"/>
            <a:ext cx="4719107" cy="660827"/>
          </a:xfrm>
        </p:spPr>
        <p:txBody>
          <a:bodyPr/>
          <a:lstStyle/>
          <a:p>
            <a:r>
              <a:rPr lang="de-DE" dirty="0"/>
              <a:t>IMPULSGEBER:INNEN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2A76733-4301-0243-D348-EF1BA7748062}"/>
              </a:ext>
            </a:extLst>
          </p:cNvPr>
          <p:cNvSpPr/>
          <p:nvPr/>
        </p:nvSpPr>
        <p:spPr>
          <a:xfrm>
            <a:off x="690454" y="1719143"/>
            <a:ext cx="5402262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350" i="1" dirty="0">
                <a:solidFill>
                  <a:srgbClr val="03A0A4"/>
                </a:solidFill>
                <a:latin typeface="TheSans 7-Bold" pitchFamily="2" charset="0"/>
              </a:rPr>
              <a:t>Wieso benötigen wir eigentlich eine Datenplattform?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b="1" dirty="0">
                <a:latin typeface="TheSans 7-Bold" pitchFamily="2" charset="0"/>
              </a:rPr>
              <a:t>Svenja Schönert, </a:t>
            </a:r>
            <a:r>
              <a:rPr lang="de-DE" sz="1350" i="1" dirty="0">
                <a:latin typeface="TheSans 7-Bold" pitchFamily="2" charset="0"/>
              </a:rPr>
              <a:t>Geschäftsführerin </a:t>
            </a:r>
            <a:r>
              <a:rPr lang="de-DE" sz="1350" i="1" dirty="0" err="1">
                <a:latin typeface="TheSans 7-Bold" pitchFamily="2" charset="0"/>
              </a:rPr>
              <a:t>mendigital</a:t>
            </a:r>
            <a:r>
              <a:rPr lang="de-DE" sz="1350" i="1" dirty="0">
                <a:latin typeface="TheSans 7-Bold" pitchFamily="2" charset="0"/>
              </a:rPr>
              <a:t> GmbH, Teil der 5 für Südwestfalen</a:t>
            </a:r>
          </a:p>
          <a:p>
            <a:pPr>
              <a:lnSpc>
                <a:spcPct val="150000"/>
              </a:lnSpc>
            </a:pPr>
            <a:endParaRPr lang="de-DE" sz="1350" i="1" dirty="0">
              <a:solidFill>
                <a:srgbClr val="03A0A4"/>
              </a:solidFill>
              <a:latin typeface="TheSans 7-Bold" pitchFamily="2" charset="0"/>
            </a:endParaRPr>
          </a:p>
          <a:p>
            <a:pPr>
              <a:lnSpc>
                <a:spcPct val="150000"/>
              </a:lnSpc>
            </a:pPr>
            <a:r>
              <a:rPr lang="de-DE" sz="1350" i="1" dirty="0">
                <a:solidFill>
                  <a:srgbClr val="03A0A4"/>
                </a:solidFill>
                <a:latin typeface="TheSans 7-Bold" pitchFamily="2" charset="0"/>
              </a:rPr>
              <a:t>Welche Mehrwerte verspricht die Datenplattform?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latin typeface="TheSans 7-Bold" pitchFamily="2" charset="0"/>
              </a:rPr>
              <a:t>Robin Eisbach, </a:t>
            </a:r>
            <a:r>
              <a:rPr lang="de-DE" sz="1350" i="1" dirty="0">
                <a:latin typeface="TheSans 7-Bold" pitchFamily="2" charset="0"/>
              </a:rPr>
              <a:t>Leiter Unternehmensentwicklung, Südwestfalen-IT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de-DE" sz="900" dirty="0">
              <a:latin typeface="TheSans 7-Bold" pitchFamily="2" charset="0"/>
              <a:ea typeface="+mj-ea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7AB0E8F-233B-0C3B-F5D5-28DC6ACE95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4249" y="1303385"/>
            <a:ext cx="2891255" cy="253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96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24D2B-259A-8BA6-A72F-4BE1F9DB2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FD4D7E17-93F8-6B3E-D6AB-2EE671DE0C5D}"/>
              </a:ext>
            </a:extLst>
          </p:cNvPr>
          <p:cNvSpPr txBox="1">
            <a:spLocks/>
          </p:cNvSpPr>
          <p:nvPr/>
        </p:nvSpPr>
        <p:spPr>
          <a:xfrm>
            <a:off x="628650" y="890833"/>
            <a:ext cx="7886700" cy="377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8A0A4"/>
                </a:solidFill>
                <a:latin typeface="TheSans 7-Bold Caps"/>
              </a:rPr>
              <a:t>WAS IST EIGENTLICH EINE DATENPLATTFORM?</a:t>
            </a:r>
            <a:endParaRPr lang="de-DE" sz="3300" dirty="0">
              <a:solidFill>
                <a:srgbClr val="08A0A4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AE0B693-7094-2D20-BC26-FE35EDF63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674" y="106052"/>
            <a:ext cx="1246022" cy="1254675"/>
          </a:xfrm>
          <a:prstGeom prst="rect">
            <a:avLst/>
          </a:prstGeom>
        </p:spPr>
      </p:pic>
      <p:pic>
        <p:nvPicPr>
          <p:cNvPr id="2" name="Grafik 1" descr="Ein Bild, das Spielzeug, Cartoon enthält.&#10;&#10;Automatisch generierte Beschreibung">
            <a:extLst>
              <a:ext uri="{FF2B5EF4-FFF2-40B4-BE49-F238E27FC236}">
                <a16:creationId xmlns:a16="http://schemas.microsoft.com/office/drawing/2014/main" id="{100CEAF1-7152-22C0-0B04-0EF4BB632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018" y="2052798"/>
            <a:ext cx="1991840" cy="150500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68B272B-604A-DA51-19D1-A1A1FA010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63" y="1360727"/>
            <a:ext cx="5012390" cy="319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94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24D2B-259A-8BA6-A72F-4BE1F9DB2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FD4D7E17-93F8-6B3E-D6AB-2EE671DE0C5D}"/>
              </a:ext>
            </a:extLst>
          </p:cNvPr>
          <p:cNvSpPr txBox="1">
            <a:spLocks/>
          </p:cNvSpPr>
          <p:nvPr/>
        </p:nvSpPr>
        <p:spPr>
          <a:xfrm>
            <a:off x="628650" y="890833"/>
            <a:ext cx="7886700" cy="377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8A0A4"/>
                </a:solidFill>
                <a:latin typeface="TheSans 7-Bold Caps"/>
              </a:rPr>
              <a:t>ABER: DATEN SIND HEUTE IN SILOS ORGANISIERT</a:t>
            </a:r>
            <a:endParaRPr lang="de-DE" sz="3300" dirty="0">
              <a:solidFill>
                <a:srgbClr val="08A0A4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AE0B693-7094-2D20-BC26-FE35EDF63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674" y="106052"/>
            <a:ext cx="1246022" cy="1254675"/>
          </a:xfrm>
          <a:prstGeom prst="rect">
            <a:avLst/>
          </a:prstGeom>
        </p:spPr>
      </p:pic>
      <p:pic>
        <p:nvPicPr>
          <p:cNvPr id="2" name="Grafik 1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394EA6B8-2191-E9D9-BF1B-4FF5FD76D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" b="3925"/>
          <a:stretch>
            <a:fillRect/>
          </a:stretch>
        </p:blipFill>
        <p:spPr>
          <a:xfrm>
            <a:off x="628650" y="1640448"/>
            <a:ext cx="5441960" cy="327550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5C226B2-4515-7FF9-078A-F48C91FE79A0}"/>
              </a:ext>
            </a:extLst>
          </p:cNvPr>
          <p:cNvSpPr txBox="1"/>
          <p:nvPr/>
        </p:nvSpPr>
        <p:spPr>
          <a:xfrm>
            <a:off x="628650" y="1159222"/>
            <a:ext cx="5573367" cy="626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350" dirty="0">
                <a:solidFill>
                  <a:srgbClr val="08A0A4"/>
                </a:solidFill>
                <a:latin typeface="TheSans 7-Bold" pitchFamily="2" charset="0"/>
              </a:rPr>
              <a:t>Redundanzen | Fehlende Standards | Hohe IT-Kosten | Kaum Mehrwerte</a:t>
            </a: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050" dirty="0">
              <a:latin typeface="TheSans 7-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384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24D2B-259A-8BA6-A72F-4BE1F9DB2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loud">
            <a:extLst>
              <a:ext uri="{FF2B5EF4-FFF2-40B4-BE49-F238E27FC236}">
                <a16:creationId xmlns:a16="http://schemas.microsoft.com/office/drawing/2014/main" id="{52E3EDAA-EAA9-2073-B244-137B49D16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7"/>
          <a:stretch/>
        </p:blipFill>
        <p:spPr bwMode="auto">
          <a:xfrm>
            <a:off x="628650" y="1479491"/>
            <a:ext cx="5976456" cy="2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FD4D7E17-93F8-6B3E-D6AB-2EE671DE0C5D}"/>
              </a:ext>
            </a:extLst>
          </p:cNvPr>
          <p:cNvSpPr txBox="1">
            <a:spLocks/>
          </p:cNvSpPr>
          <p:nvPr/>
        </p:nvSpPr>
        <p:spPr>
          <a:xfrm>
            <a:off x="628650" y="890833"/>
            <a:ext cx="7886700" cy="377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8A0A4"/>
                </a:solidFill>
                <a:latin typeface="TheSans 7-Bold Caps"/>
              </a:rPr>
              <a:t>UNSER ANSATZ:</a:t>
            </a:r>
            <a:endParaRPr lang="de-DE" sz="3300" dirty="0">
              <a:solidFill>
                <a:srgbClr val="08A0A4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7985A16-0788-B185-CE07-38C8E5931276}"/>
              </a:ext>
            </a:extLst>
          </p:cNvPr>
          <p:cNvSpPr txBox="1"/>
          <p:nvPr/>
        </p:nvSpPr>
        <p:spPr>
          <a:xfrm>
            <a:off x="628650" y="1207504"/>
            <a:ext cx="8259855" cy="450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350" dirty="0">
                <a:solidFill>
                  <a:srgbClr val="08A0A4"/>
                </a:solidFill>
                <a:latin typeface="TheSans 7-Bold" pitchFamily="2" charset="0"/>
              </a:rPr>
              <a:t>SILOS AUFBRECHEN UND DATEN BÜNDELN!</a:t>
            </a:r>
          </a:p>
          <a:p>
            <a:pPr>
              <a:lnSpc>
                <a:spcPct val="150000"/>
              </a:lnSpc>
            </a:pPr>
            <a:endParaRPr lang="de-DE" sz="1050" i="1" dirty="0">
              <a:solidFill>
                <a:srgbClr val="08A0A4"/>
              </a:solidFill>
              <a:latin typeface="TheSans 7-Bold" pitchFamily="2" charset="0"/>
            </a:endParaRPr>
          </a:p>
          <a:p>
            <a:pPr>
              <a:lnSpc>
                <a:spcPct val="150000"/>
              </a:lnSpc>
            </a:pPr>
            <a:endParaRPr lang="de-DE" sz="1050" i="1" dirty="0">
              <a:solidFill>
                <a:srgbClr val="08A0A4"/>
              </a:solidFill>
              <a:latin typeface="TheSans 7-Bold" pitchFamily="2" charset="0"/>
            </a:endParaRPr>
          </a:p>
          <a:p>
            <a:pPr>
              <a:lnSpc>
                <a:spcPct val="150000"/>
              </a:lnSpc>
            </a:pPr>
            <a:endParaRPr lang="de-DE" sz="1050" i="1" dirty="0">
              <a:solidFill>
                <a:srgbClr val="08A0A4"/>
              </a:solidFill>
              <a:latin typeface="TheSans 7-Bold" pitchFamily="2" charset="0"/>
            </a:endParaRPr>
          </a:p>
          <a:p>
            <a:pPr>
              <a:lnSpc>
                <a:spcPct val="150000"/>
              </a:lnSpc>
            </a:pPr>
            <a:endParaRPr lang="de-DE" sz="1050" i="1" dirty="0">
              <a:solidFill>
                <a:srgbClr val="08A0A4"/>
              </a:solidFill>
              <a:latin typeface="TheSans 7-Bold" pitchFamily="2" charset="0"/>
            </a:endParaRPr>
          </a:p>
          <a:p>
            <a:pPr>
              <a:lnSpc>
                <a:spcPct val="150000"/>
              </a:lnSpc>
            </a:pPr>
            <a:endParaRPr lang="de-DE" sz="1050" i="1" dirty="0">
              <a:solidFill>
                <a:srgbClr val="08A0A4"/>
              </a:solidFill>
              <a:latin typeface="TheSans 7-Bold" pitchFamily="2" charset="0"/>
            </a:endParaRPr>
          </a:p>
          <a:p>
            <a:pPr>
              <a:lnSpc>
                <a:spcPct val="150000"/>
              </a:lnSpc>
            </a:pPr>
            <a:endParaRPr lang="de-DE" sz="1050" i="1" dirty="0">
              <a:solidFill>
                <a:srgbClr val="08A0A4"/>
              </a:solidFill>
              <a:latin typeface="TheSans 7-Bold" pitchFamily="2" charset="0"/>
            </a:endParaRPr>
          </a:p>
          <a:p>
            <a:pPr>
              <a:lnSpc>
                <a:spcPct val="150000"/>
              </a:lnSpc>
            </a:pPr>
            <a:endParaRPr lang="de-DE" sz="1050" i="1" dirty="0">
              <a:solidFill>
                <a:srgbClr val="08A0A4"/>
              </a:solidFill>
              <a:latin typeface="TheSans 7-Bold" pitchFamily="2" charset="0"/>
            </a:endParaRPr>
          </a:p>
          <a:p>
            <a:pPr>
              <a:lnSpc>
                <a:spcPct val="150000"/>
              </a:lnSpc>
            </a:pPr>
            <a:endParaRPr lang="de-DE" sz="1050" i="1" dirty="0">
              <a:solidFill>
                <a:srgbClr val="08A0A4"/>
              </a:solidFill>
              <a:latin typeface="TheSans 7-Bold" pitchFamily="2" charset="0"/>
            </a:endParaRPr>
          </a:p>
          <a:p>
            <a:pPr>
              <a:lnSpc>
                <a:spcPct val="150000"/>
              </a:lnSpc>
            </a:pPr>
            <a:endParaRPr lang="de-DE" sz="1050" i="1" dirty="0">
              <a:solidFill>
                <a:srgbClr val="08A0A4"/>
              </a:solidFill>
              <a:latin typeface="TheSans 7-Bold" pitchFamily="2" charset="0"/>
            </a:endParaRPr>
          </a:p>
          <a:p>
            <a:pPr>
              <a:lnSpc>
                <a:spcPct val="150000"/>
              </a:lnSpc>
            </a:pPr>
            <a:endParaRPr lang="de-DE" sz="105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e-DE" sz="105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000" dirty="0">
                <a:solidFill>
                  <a:prstClr val="black"/>
                </a:solidFill>
                <a:latin typeface="TheSans 4-SemiLight" panose="02000403000000000003" pitchFamily="2" charset="77"/>
                <a:cs typeface="Arial" panose="020B0604020202020204" pitchFamily="34" charset="0"/>
              </a:rPr>
              <a:t>Ein digitaler Zwilling einer Stadt ist ein </a:t>
            </a:r>
            <a:r>
              <a:rPr lang="de-DE" sz="1000" b="1" dirty="0">
                <a:solidFill>
                  <a:prstClr val="black"/>
                </a:solidFill>
                <a:latin typeface="TheSans 4-SemiLight" panose="02000403000000000003" pitchFamily="2" charset="77"/>
                <a:cs typeface="Arial" panose="020B0604020202020204" pitchFamily="34" charset="0"/>
              </a:rPr>
              <a:t>dynamisches digitales Abbild</a:t>
            </a:r>
            <a:r>
              <a:rPr lang="de-DE" sz="1000" dirty="0">
                <a:solidFill>
                  <a:prstClr val="black"/>
                </a:solidFill>
                <a:latin typeface="TheSans 4-SemiLight" panose="02000403000000000003" pitchFamily="2" charset="77"/>
                <a:cs typeface="Arial" panose="020B0604020202020204" pitchFamily="34" charset="0"/>
              </a:rPr>
              <a:t>, welches sich auf die Ganzheit oder einen […] </a:t>
            </a:r>
            <a:r>
              <a:rPr lang="de-DE" sz="1000" b="1" dirty="0">
                <a:solidFill>
                  <a:prstClr val="black"/>
                </a:solidFill>
                <a:latin typeface="TheSans 4-SemiLight" panose="02000403000000000003" pitchFamily="2" charset="77"/>
                <a:cs typeface="Arial" panose="020B0604020202020204" pitchFamily="34" charset="0"/>
              </a:rPr>
              <a:t>spezifischen Teil</a:t>
            </a:r>
            <a:r>
              <a:rPr lang="de-DE" sz="1000" dirty="0">
                <a:solidFill>
                  <a:prstClr val="black"/>
                </a:solidFill>
                <a:latin typeface="TheSans 4-SemiLight" panose="02000403000000000003" pitchFamily="2" charset="77"/>
                <a:cs typeface="Arial" panose="020B0604020202020204" pitchFamily="34" charset="0"/>
              </a:rPr>
              <a:t> einer Stadt bezieht. Dazu gehören unter anderem die […] Bausubstanz, Infrastrukturanlagen und -einrichtungen sowie städtische Prozesse, Systeme und Daten unter Einbeziehung von Geräten des Internet der Dinge (IoT).</a:t>
            </a:r>
          </a:p>
          <a:p>
            <a:pPr>
              <a:lnSpc>
                <a:spcPct val="150000"/>
              </a:lnSpc>
            </a:pPr>
            <a:br>
              <a:rPr lang="de-DE" sz="1050" i="1" dirty="0">
                <a:latin typeface="TheSans 7-Bold" pitchFamily="2" charset="0"/>
              </a:rPr>
            </a:br>
            <a:endParaRPr lang="de-DE" sz="1050" i="1" dirty="0">
              <a:latin typeface="TheSans 7-Bold" pitchFamily="2" charset="0"/>
            </a:endParaRP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050" dirty="0">
              <a:latin typeface="TheSans 7-Bold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AE0B693-7094-2D20-BC26-FE35EDF63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674" y="106052"/>
            <a:ext cx="1246022" cy="125467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CD3D902-63ED-2D1B-CFEE-AF59C1944197}"/>
              </a:ext>
            </a:extLst>
          </p:cNvPr>
          <p:cNvSpPr txBox="1"/>
          <p:nvPr/>
        </p:nvSpPr>
        <p:spPr>
          <a:xfrm>
            <a:off x="4409326" y="4828665"/>
            <a:ext cx="2788612" cy="17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37">
              <a:defRPr/>
            </a:pPr>
            <a:r>
              <a:rPr lang="de-DE" sz="506" dirty="0"/>
              <a:t>Bildquelle: </a:t>
            </a:r>
            <a:r>
              <a:rPr lang="de-DE" sz="506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Digitale Zwillinge für unsere Städte und Gemeinden| Innovators Club</a:t>
            </a:r>
            <a:endParaRPr lang="de-DE" sz="506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A4EC726-4F6C-B631-A7C6-B43C48A5468B}"/>
              </a:ext>
            </a:extLst>
          </p:cNvPr>
          <p:cNvSpPr/>
          <p:nvPr/>
        </p:nvSpPr>
        <p:spPr>
          <a:xfrm>
            <a:off x="3047971" y="2041282"/>
            <a:ext cx="717206" cy="328186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37">
              <a:defRPr/>
            </a:pPr>
            <a:r>
              <a:rPr lang="de-DE" sz="900" dirty="0">
                <a:solidFill>
                  <a:prstClr val="white"/>
                </a:solidFill>
              </a:rPr>
              <a:t>Daten-</a:t>
            </a:r>
            <a:br>
              <a:rPr lang="de-DE" sz="900" dirty="0">
                <a:solidFill>
                  <a:prstClr val="white"/>
                </a:solidFill>
              </a:rPr>
            </a:br>
            <a:r>
              <a:rPr lang="de-DE" sz="900" dirty="0">
                <a:solidFill>
                  <a:prstClr val="white"/>
                </a:solidFill>
              </a:rPr>
              <a:t>plattform</a:t>
            </a:r>
          </a:p>
        </p:txBody>
      </p:sp>
    </p:spTree>
    <p:extLst>
      <p:ext uri="{BB962C8B-B14F-4D97-AF65-F5344CB8AC3E}">
        <p14:creationId xmlns:p14="http://schemas.microsoft.com/office/powerpoint/2010/main" val="4240044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A0D5C-71A0-9518-DAD4-54DC33677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15A02CD4-067F-AAA4-5517-AF285D447BB5}"/>
              </a:ext>
            </a:extLst>
          </p:cNvPr>
          <p:cNvSpPr txBox="1">
            <a:spLocks/>
          </p:cNvSpPr>
          <p:nvPr/>
        </p:nvSpPr>
        <p:spPr>
          <a:xfrm>
            <a:off x="628650" y="890833"/>
            <a:ext cx="7886700" cy="377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8A0A4"/>
                </a:solidFill>
                <a:latin typeface="TheSans 7-Bold Caps"/>
              </a:rPr>
              <a:t>UNSER ANSATZ:</a:t>
            </a:r>
            <a:endParaRPr lang="de-DE" sz="3300" dirty="0">
              <a:solidFill>
                <a:srgbClr val="08A0A4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17AFAD-4181-9AB9-B6D9-571BDB126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674" y="106052"/>
            <a:ext cx="1246022" cy="1254675"/>
          </a:xfrm>
          <a:prstGeom prst="rect">
            <a:avLst/>
          </a:prstGeom>
        </p:spPr>
      </p:pic>
      <p:pic>
        <p:nvPicPr>
          <p:cNvPr id="7" name="Grafik 6" descr="Ein Bild, das Text, Screenshot, Grafikdesign, Design enthält.&#10;&#10;KI-generierte Inhalte können fehlerhaft sein.">
            <a:extLst>
              <a:ext uri="{FF2B5EF4-FFF2-40B4-BE49-F238E27FC236}">
                <a16:creationId xmlns:a16="http://schemas.microsoft.com/office/drawing/2014/main" id="{020C0798-7791-1984-E858-A3A653C2B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449415" cy="531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19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C083C-70FB-C5FC-519C-8EB230ACE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7535A4BA-8EF9-5E7A-7579-3CB3A1FA2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D6AEDB-2C3C-3DBF-2A89-31F047B9E7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1999" y="31750"/>
            <a:ext cx="7667625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65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1201E9B-229D-49D7-296B-FB7E3389F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CAAC939F-1533-C3C9-719C-4BFA4A839E15}"/>
              </a:ext>
            </a:extLst>
          </p:cNvPr>
          <p:cNvSpPr>
            <a:spLocks/>
          </p:cNvSpPr>
          <p:nvPr/>
        </p:nvSpPr>
        <p:spPr>
          <a:xfrm>
            <a:off x="632393" y="1657866"/>
            <a:ext cx="7886885" cy="2362082"/>
          </a:xfrm>
          <a:prstGeom prst="roundRect">
            <a:avLst>
              <a:gd name="adj" fmla="val 5361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685800"/>
            <a:endParaRPr lang="de-DE" sz="1200" err="1">
              <a:solidFill>
                <a:prstClr val="white"/>
              </a:solidFill>
              <a:latin typeface="Sora"/>
            </a:endParaRPr>
          </a:p>
        </p:txBody>
      </p:sp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3B136D35-C871-219D-B767-65F2D78FA61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04" imgH="405" progId="TCLayout.ActiveDocument.1">
                  <p:embed/>
                </p:oleObj>
              </mc:Choice>
              <mc:Fallback>
                <p:oleObj name="think-cell Folie" r:id="rId4" imgW="404" imgH="405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B136D35-C871-219D-B767-65F2D78FA6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el 17">
            <a:extLst>
              <a:ext uri="{FF2B5EF4-FFF2-40B4-BE49-F238E27FC236}">
                <a16:creationId xmlns:a16="http://schemas.microsoft.com/office/drawing/2014/main" id="{4A944286-C377-8F1B-F907-4FAF56251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  <a:t>Herausforderung „Klimakrise“: </a:t>
            </a:r>
            <a:br>
              <a:rPr lang="de-DE" dirty="0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</a:br>
            <a:r>
              <a:rPr lang="de-DE" dirty="0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  <a:t>Starkregen, Hochwasser und Extremwetter</a:t>
            </a:r>
            <a:endParaRPr lang="de-DE" dirty="0">
              <a:latin typeface="TheSans 4-SemiLight" panose="02000403000000000003" pitchFamily="2" charset="77"/>
            </a:endParaRPr>
          </a:p>
        </p:txBody>
      </p: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5486978F-39DE-523F-01F5-ADDE04E65567}"/>
              </a:ext>
            </a:extLst>
          </p:cNvPr>
          <p:cNvSpPr/>
          <p:nvPr/>
        </p:nvSpPr>
        <p:spPr>
          <a:xfrm>
            <a:off x="627281" y="4081828"/>
            <a:ext cx="7886879" cy="649715"/>
          </a:xfrm>
          <a:prstGeom prst="roundRect">
            <a:avLst>
              <a:gd name="adj" fmla="val 12607"/>
            </a:avLst>
          </a:prstGeom>
          <a:solidFill>
            <a:schemeClr val="accent4">
              <a:lumMod val="40000"/>
              <a:lumOff val="6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de-DE" sz="900">
              <a:solidFill>
                <a:prstClr val="white"/>
              </a:solidFill>
              <a:latin typeface="Sora"/>
              <a:cs typeface="Sora" pitchFamily="2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C94B8F2F-0817-EC1C-B884-2AA849DD75AF}"/>
              </a:ext>
            </a:extLst>
          </p:cNvPr>
          <p:cNvSpPr>
            <a:spLocks/>
          </p:cNvSpPr>
          <p:nvPr/>
        </p:nvSpPr>
        <p:spPr>
          <a:xfrm>
            <a:off x="2368250" y="1653779"/>
            <a:ext cx="3805254" cy="2366158"/>
          </a:xfrm>
          <a:prstGeom prst="roundRect">
            <a:avLst>
              <a:gd name="adj" fmla="val 453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685800"/>
            <a:endParaRPr lang="de-DE" sz="1200" err="1">
              <a:solidFill>
                <a:prstClr val="white"/>
              </a:solidFill>
              <a:latin typeface="Sora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71FB829-F670-FAC2-F1C1-393FC5C46D49}"/>
              </a:ext>
            </a:extLst>
          </p:cNvPr>
          <p:cNvGrpSpPr>
            <a:grpSpLocks noChangeAspect="1"/>
          </p:cNvGrpSpPr>
          <p:nvPr/>
        </p:nvGrpSpPr>
        <p:grpSpPr>
          <a:xfrm>
            <a:off x="2492478" y="1939750"/>
            <a:ext cx="3543839" cy="2007425"/>
            <a:chOff x="2771798" y="2413325"/>
            <a:chExt cx="5048672" cy="2859848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0FBB7B77-50D2-2245-C77C-7CD464CDE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14670" y="2419678"/>
              <a:ext cx="3005800" cy="150498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2" descr="Die Bieber in Lendringsen hat wieder Hochwasser nach den starken  Regenfällen - Menden (Sauerland)">
              <a:extLst>
                <a:ext uri="{FF2B5EF4-FFF2-40B4-BE49-F238E27FC236}">
                  <a16:creationId xmlns:a16="http://schemas.microsoft.com/office/drawing/2014/main" id="{E6FB3A82-8698-0759-2436-1169BB2A1D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4" r="1"/>
            <a:stretch>
              <a:fillRect/>
            </a:stretch>
          </p:blipFill>
          <p:spPr bwMode="auto">
            <a:xfrm>
              <a:off x="2771798" y="2413325"/>
              <a:ext cx="2041044" cy="1807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3D369881-9A27-4D56-1B75-9CB558B76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7999"/>
            <a:stretch/>
          </p:blipFill>
          <p:spPr>
            <a:xfrm>
              <a:off x="4823723" y="3924665"/>
              <a:ext cx="2993332" cy="13447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8495F22C-0EE0-CB03-4890-B05300A71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15482" b="26366"/>
            <a:stretch/>
          </p:blipFill>
          <p:spPr>
            <a:xfrm>
              <a:off x="2773626" y="4218317"/>
              <a:ext cx="2041044" cy="105485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76583023-82E7-1C19-F283-34DB4997DDD0}"/>
              </a:ext>
            </a:extLst>
          </p:cNvPr>
          <p:cNvSpPr txBox="1"/>
          <p:nvPr/>
        </p:nvSpPr>
        <p:spPr>
          <a:xfrm>
            <a:off x="6316683" y="2068175"/>
            <a:ext cx="2141518" cy="131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 defTabSz="514350">
              <a:spcAft>
                <a:spcPts val="225"/>
              </a:spcAft>
              <a:buClr>
                <a:srgbClr val="3B9033"/>
              </a:buClr>
              <a:buFont typeface="Wingdings" panose="05000000000000000000" pitchFamily="2" charset="2"/>
              <a:buChar char="§"/>
              <a:defRPr/>
            </a:pPr>
            <a:r>
              <a:rPr lang="de-DE" sz="825">
                <a:solidFill>
                  <a:prstClr val="black"/>
                </a:solidFill>
                <a:latin typeface="TheSans 4-SemiLight" panose="02000403000000000003" pitchFamily="2" charset="77"/>
                <a:cs typeface="Sora" pitchFamily="2" charset="0"/>
              </a:rPr>
              <a:t>Aufbau eines flächendeckenden Funknetzes durch die Stadtwerke</a:t>
            </a:r>
          </a:p>
          <a:p>
            <a:pPr marL="160735" indent="-160735" defTabSz="514350">
              <a:spcAft>
                <a:spcPts val="225"/>
              </a:spcAft>
              <a:buClr>
                <a:srgbClr val="3B9033"/>
              </a:buClr>
              <a:buFont typeface="Wingdings" panose="05000000000000000000" pitchFamily="2" charset="2"/>
              <a:buChar char="§"/>
              <a:defRPr/>
            </a:pPr>
            <a:r>
              <a:rPr lang="de-DE" sz="825">
                <a:solidFill>
                  <a:prstClr val="black"/>
                </a:solidFill>
                <a:latin typeface="TheSans 4-SemiLight" panose="02000403000000000003" pitchFamily="2" charset="77"/>
                <a:cs typeface="Sora" pitchFamily="2" charset="0"/>
              </a:rPr>
              <a:t>Installation von ca. 30 Sensoren: Pegelstände, Wetterdaten, Bodenfeuchte</a:t>
            </a:r>
          </a:p>
          <a:p>
            <a:pPr marL="160735" indent="-160735" defTabSz="514350">
              <a:spcAft>
                <a:spcPts val="225"/>
              </a:spcAft>
              <a:buClr>
                <a:srgbClr val="3B9033"/>
              </a:buClr>
              <a:buFont typeface="Wingdings" panose="05000000000000000000" pitchFamily="2" charset="2"/>
              <a:buChar char="§"/>
              <a:defRPr/>
            </a:pPr>
            <a:r>
              <a:rPr lang="de-DE" sz="825">
                <a:solidFill>
                  <a:prstClr val="black"/>
                </a:solidFill>
                <a:latin typeface="TheSans 4-SemiLight" panose="02000403000000000003" pitchFamily="2" charset="77"/>
                <a:cs typeface="Sora" pitchFamily="2" charset="0"/>
              </a:rPr>
              <a:t>Alle Daten fließen – offen für alle – auf Mendens Datenplattform zusammen</a:t>
            </a:r>
          </a:p>
          <a:p>
            <a:pPr marL="160735" indent="-160735" defTabSz="514350">
              <a:spcAft>
                <a:spcPts val="225"/>
              </a:spcAft>
              <a:buClr>
                <a:srgbClr val="3B9033"/>
              </a:buClr>
              <a:buFont typeface="Wingdings" panose="05000000000000000000" pitchFamily="2" charset="2"/>
              <a:buChar char="§"/>
              <a:defRPr/>
            </a:pPr>
            <a:r>
              <a:rPr lang="de-DE" sz="825">
                <a:solidFill>
                  <a:prstClr val="black"/>
                </a:solidFill>
                <a:latin typeface="TheSans 4-SemiLight" panose="02000403000000000003" pitchFamily="2" charset="77"/>
                <a:cs typeface="Sora" pitchFamily="2" charset="0"/>
              </a:rPr>
              <a:t>Support-Webseite für Bürger: Wie nutze ich die Daten für meinen Alltag?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2BB1607-58C1-A2B6-982D-E27A4306618F}"/>
              </a:ext>
            </a:extLst>
          </p:cNvPr>
          <p:cNvSpPr txBox="1"/>
          <p:nvPr/>
        </p:nvSpPr>
        <p:spPr>
          <a:xfrm>
            <a:off x="673446" y="2068175"/>
            <a:ext cx="1541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de-DE" sz="1050" b="1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  <a:t>„Klima- und Umweltsensorik“ </a:t>
            </a:r>
            <a:br>
              <a:rPr lang="de-DE" sz="1050" b="1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</a:br>
            <a:r>
              <a:rPr lang="de-DE" sz="1050" b="1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  <a:t>Pegelstände, Bodenfeuchte und Stadtklima mit Sensorik </a:t>
            </a:r>
            <a:r>
              <a:rPr lang="de-DE" sz="1050" b="1" u="sng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  <a:t>erfassen</a:t>
            </a:r>
          </a:p>
          <a:p>
            <a:pPr defTabSz="514350">
              <a:defRPr/>
            </a:pPr>
            <a:endParaRPr lang="de-DE" sz="1050" b="1">
              <a:solidFill>
                <a:srgbClr val="414146"/>
              </a:solidFill>
              <a:latin typeface="TheSans 4-SemiLight" panose="02000403000000000003" pitchFamily="2" charset="77"/>
              <a:cs typeface="Sora" pitchFamily="2" charset="0"/>
            </a:endParaRPr>
          </a:p>
          <a:p>
            <a:pPr defTabSz="514350">
              <a:defRPr/>
            </a:pPr>
            <a:r>
              <a:rPr lang="de-DE" sz="1050" b="1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  <a:t>Menden</a:t>
            </a:r>
            <a:endParaRPr lang="de-DE" sz="1050" b="1" u="sng">
              <a:solidFill>
                <a:srgbClr val="414146"/>
              </a:solidFill>
              <a:latin typeface="TheSans 4-SemiLight" panose="02000403000000000003" pitchFamily="2" charset="77"/>
              <a:cs typeface="Sora" pitchFamily="2" charset="0"/>
            </a:endParaRPr>
          </a:p>
        </p:txBody>
      </p:sp>
      <p:sp>
        <p:nvSpPr>
          <p:cNvPr id="21" name="Inhaltsplatzhalter 5">
            <a:extLst>
              <a:ext uri="{FF2B5EF4-FFF2-40B4-BE49-F238E27FC236}">
                <a16:creationId xmlns:a16="http://schemas.microsoft.com/office/drawing/2014/main" id="{53846860-B563-E6A9-9D61-CE91B96FCC1C}"/>
              </a:ext>
            </a:extLst>
          </p:cNvPr>
          <p:cNvSpPr txBox="1">
            <a:spLocks/>
          </p:cNvSpPr>
          <p:nvPr/>
        </p:nvSpPr>
        <p:spPr>
          <a:xfrm>
            <a:off x="629841" y="1669902"/>
            <a:ext cx="1670241" cy="3092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Aft>
                <a:spcPts val="450"/>
              </a:spcAft>
            </a:pPr>
            <a:r>
              <a:rPr lang="de-DE" sz="1350" b="1">
                <a:solidFill>
                  <a:srgbClr val="414146"/>
                </a:solidFill>
                <a:latin typeface="TheSans 4-SemiLight" panose="02000403000000000003" pitchFamily="2" charset="77"/>
              </a:rPr>
              <a:t>Use Case</a:t>
            </a:r>
            <a:endParaRPr lang="de-DE" sz="1050" b="1">
              <a:solidFill>
                <a:srgbClr val="414146"/>
              </a:solidFill>
              <a:latin typeface="TheSans 4-SemiLight" panose="02000403000000000003" pitchFamily="2" charset="77"/>
            </a:endParaRPr>
          </a:p>
        </p:txBody>
      </p:sp>
      <p:sp>
        <p:nvSpPr>
          <p:cNvPr id="22" name="Inhaltsplatzhalter 5">
            <a:extLst>
              <a:ext uri="{FF2B5EF4-FFF2-40B4-BE49-F238E27FC236}">
                <a16:creationId xmlns:a16="http://schemas.microsoft.com/office/drawing/2014/main" id="{7539913E-0DFC-BE77-82AF-C990CBF80764}"/>
              </a:ext>
            </a:extLst>
          </p:cNvPr>
          <p:cNvSpPr txBox="1">
            <a:spLocks/>
          </p:cNvSpPr>
          <p:nvPr/>
        </p:nvSpPr>
        <p:spPr>
          <a:xfrm>
            <a:off x="2304945" y="1669902"/>
            <a:ext cx="3935512" cy="26430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2pPr>
            <a:lvl3pPr marL="432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3pPr>
            <a:lvl4pPr marL="648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4pPr>
            <a:lvl5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 defTabSz="685800">
              <a:spcAft>
                <a:spcPts val="450"/>
              </a:spcAft>
            </a:pPr>
            <a:r>
              <a:rPr lang="de-DE" sz="1350">
                <a:solidFill>
                  <a:srgbClr val="414146"/>
                </a:solidFill>
                <a:latin typeface="TheSans 4-SemiLight" panose="02000403000000000003" pitchFamily="2" charset="77"/>
              </a:rPr>
              <a:t>Blick in die Lösung</a:t>
            </a:r>
          </a:p>
        </p:txBody>
      </p:sp>
      <p:sp>
        <p:nvSpPr>
          <p:cNvPr id="23" name="Inhaltsplatzhalter 5">
            <a:extLst>
              <a:ext uri="{FF2B5EF4-FFF2-40B4-BE49-F238E27FC236}">
                <a16:creationId xmlns:a16="http://schemas.microsoft.com/office/drawing/2014/main" id="{44AFFEF4-2ADB-2CDF-6E14-41A22CE2898A}"/>
              </a:ext>
            </a:extLst>
          </p:cNvPr>
          <p:cNvSpPr txBox="1">
            <a:spLocks/>
          </p:cNvSpPr>
          <p:nvPr/>
        </p:nvSpPr>
        <p:spPr>
          <a:xfrm>
            <a:off x="6240458" y="1669902"/>
            <a:ext cx="2278821" cy="26430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2pPr>
            <a:lvl3pPr marL="432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3pPr>
            <a:lvl4pPr marL="648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4pPr>
            <a:lvl5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 defTabSz="685800">
              <a:spcAft>
                <a:spcPts val="450"/>
              </a:spcAft>
            </a:pPr>
            <a:r>
              <a:rPr lang="de-DE" sz="1350">
                <a:solidFill>
                  <a:srgbClr val="414146"/>
                </a:solidFill>
                <a:latin typeface="TheSans 4-SemiLight" panose="02000403000000000003" pitchFamily="2" charset="77"/>
              </a:rPr>
              <a:t>Umsetzung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AA14E0A-5F92-4059-D6BE-D4CD21749B57}"/>
              </a:ext>
            </a:extLst>
          </p:cNvPr>
          <p:cNvSpPr txBox="1">
            <a:spLocks/>
          </p:cNvSpPr>
          <p:nvPr/>
        </p:nvSpPr>
        <p:spPr>
          <a:xfrm>
            <a:off x="627281" y="4185074"/>
            <a:ext cx="1192200" cy="443224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350">
              <a:spcAft>
                <a:spcPts val="281"/>
              </a:spcAft>
              <a:defRPr/>
            </a:pPr>
            <a:r>
              <a:rPr lang="de-DE" sz="1200" b="1">
                <a:solidFill>
                  <a:srgbClr val="414146"/>
                </a:solidFill>
                <a:latin typeface="TheSans 4-SemiLight" panose="02000403000000000003" pitchFamily="2" charset="77"/>
                <a:ea typeface="Tahoma" panose="020B0604030504040204" pitchFamily="34" charset="0"/>
                <a:cs typeface="Sora" pitchFamily="2" charset="0"/>
              </a:rPr>
              <a:t>NUTZEN FÜR KOMMUNEN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77F3A041-EB53-6918-6112-272D3A8B1B7A}"/>
              </a:ext>
            </a:extLst>
          </p:cNvPr>
          <p:cNvGrpSpPr/>
          <p:nvPr/>
        </p:nvGrpSpPr>
        <p:grpSpPr>
          <a:xfrm>
            <a:off x="1978120" y="4185074"/>
            <a:ext cx="1565849" cy="443223"/>
            <a:chOff x="1739533" y="5779266"/>
            <a:chExt cx="2783732" cy="787953"/>
          </a:xfrm>
        </p:grpSpPr>
        <p:pic>
          <p:nvPicPr>
            <p:cNvPr id="33" name="Grafik 32" descr="Marke folgen mit einfarbiger Füllung">
              <a:extLst>
                <a:ext uri="{FF2B5EF4-FFF2-40B4-BE49-F238E27FC236}">
                  <a16:creationId xmlns:a16="http://schemas.microsoft.com/office/drawing/2014/main" id="{7970CF04-F4C4-88D4-5C6D-52EFAFACE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39533" y="5914654"/>
              <a:ext cx="483863" cy="483863"/>
            </a:xfrm>
            <a:prstGeom prst="rect">
              <a:avLst/>
            </a:prstGeom>
          </p:spPr>
        </p:pic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FD63C6DB-406F-ADFE-CC2E-3841510D08AC}"/>
                </a:ext>
              </a:extLst>
            </p:cNvPr>
            <p:cNvSpPr txBox="1">
              <a:spLocks/>
            </p:cNvSpPr>
            <p:nvPr/>
          </p:nvSpPr>
          <p:spPr>
            <a:xfrm>
              <a:off x="2223396" y="5779266"/>
              <a:ext cx="2299869" cy="787953"/>
            </a:xfrm>
            <a:prstGeom prst="rect">
              <a:avLst/>
            </a:prstGeom>
          </p:spPr>
          <p:txBody>
            <a:bodyPr vert="horz" lIns="51435" tIns="25718" rIns="51435" bIns="25718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514350">
                <a:spcAft>
                  <a:spcPts val="281"/>
                </a:spcAft>
                <a:defRPr/>
              </a:pPr>
              <a:r>
                <a:rPr lang="de-DE" sz="825" b="1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Bessere Reaktions-möglichkeit </a:t>
              </a:r>
              <a:r>
                <a:rPr lang="de-DE" sz="825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z.B. bei Hochwasser oder Trockenheit</a:t>
              </a: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864567E3-5E77-FF9E-24D7-AA5B4F6ACD0C}"/>
              </a:ext>
            </a:extLst>
          </p:cNvPr>
          <p:cNvGrpSpPr/>
          <p:nvPr/>
        </p:nvGrpSpPr>
        <p:grpSpPr>
          <a:xfrm>
            <a:off x="3613057" y="4185074"/>
            <a:ext cx="1565846" cy="443223"/>
            <a:chOff x="4242461" y="5779266"/>
            <a:chExt cx="2783729" cy="787953"/>
          </a:xfrm>
        </p:grpSpPr>
        <p:pic>
          <p:nvPicPr>
            <p:cNvPr id="43" name="Grafik 42" descr="Marke folgen mit einfarbiger Füllung">
              <a:extLst>
                <a:ext uri="{FF2B5EF4-FFF2-40B4-BE49-F238E27FC236}">
                  <a16:creationId xmlns:a16="http://schemas.microsoft.com/office/drawing/2014/main" id="{D7EA8889-2BD0-610A-63EA-2AAEC74A7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42461" y="5914654"/>
              <a:ext cx="483863" cy="483863"/>
            </a:xfrm>
            <a:prstGeom prst="rect">
              <a:avLst/>
            </a:prstGeom>
          </p:spPr>
        </p:pic>
        <p:sp>
          <p:nvSpPr>
            <p:cNvPr id="44" name="Title 1">
              <a:extLst>
                <a:ext uri="{FF2B5EF4-FFF2-40B4-BE49-F238E27FC236}">
                  <a16:creationId xmlns:a16="http://schemas.microsoft.com/office/drawing/2014/main" id="{A5E91443-1976-E0BB-944C-8FF563DDF089}"/>
                </a:ext>
              </a:extLst>
            </p:cNvPr>
            <p:cNvSpPr txBox="1">
              <a:spLocks/>
            </p:cNvSpPr>
            <p:nvPr/>
          </p:nvSpPr>
          <p:spPr>
            <a:xfrm>
              <a:off x="4726322" y="5779266"/>
              <a:ext cx="2299868" cy="787953"/>
            </a:xfrm>
            <a:prstGeom prst="rect">
              <a:avLst/>
            </a:prstGeom>
          </p:spPr>
          <p:txBody>
            <a:bodyPr vert="horz" lIns="51435" tIns="25718" rIns="51435" bIns="25718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514350">
                <a:spcAft>
                  <a:spcPts val="281"/>
                </a:spcAft>
                <a:defRPr/>
              </a:pPr>
              <a:r>
                <a:rPr lang="de-DE" sz="825" b="1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Effizientere Abläufe </a:t>
              </a:r>
              <a:r>
                <a:rPr lang="de-DE" sz="825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durch Vermeidung von Vor-Ort-Begehungen und Live-Daten</a:t>
              </a:r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42BBA073-B1E3-A684-C56F-563C34A5CE79}"/>
              </a:ext>
            </a:extLst>
          </p:cNvPr>
          <p:cNvGrpSpPr/>
          <p:nvPr/>
        </p:nvGrpSpPr>
        <p:grpSpPr>
          <a:xfrm>
            <a:off x="5247990" y="4185074"/>
            <a:ext cx="1491523" cy="443223"/>
            <a:chOff x="6745389" y="5779266"/>
            <a:chExt cx="2651598" cy="787953"/>
          </a:xfrm>
        </p:grpSpPr>
        <p:pic>
          <p:nvPicPr>
            <p:cNvPr id="46" name="Grafik 45" descr="Marke folgen mit einfarbiger Füllung">
              <a:extLst>
                <a:ext uri="{FF2B5EF4-FFF2-40B4-BE49-F238E27FC236}">
                  <a16:creationId xmlns:a16="http://schemas.microsoft.com/office/drawing/2014/main" id="{60B73996-DCDA-90DE-EB69-5E79FD1C2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45389" y="5914654"/>
              <a:ext cx="483863" cy="483863"/>
            </a:xfrm>
            <a:prstGeom prst="rect">
              <a:avLst/>
            </a:prstGeom>
          </p:spPr>
        </p:pic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8FF41653-9657-DC32-E0F3-D323875291D5}"/>
                </a:ext>
              </a:extLst>
            </p:cNvPr>
            <p:cNvSpPr txBox="1">
              <a:spLocks/>
            </p:cNvSpPr>
            <p:nvPr/>
          </p:nvSpPr>
          <p:spPr>
            <a:xfrm>
              <a:off x="7229252" y="5779266"/>
              <a:ext cx="2167735" cy="787953"/>
            </a:xfrm>
            <a:prstGeom prst="rect">
              <a:avLst/>
            </a:prstGeom>
          </p:spPr>
          <p:txBody>
            <a:bodyPr vert="horz" lIns="51435" tIns="25718" rIns="51435" bIns="25718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514350">
                <a:spcAft>
                  <a:spcPts val="281"/>
                </a:spcAft>
                <a:defRPr/>
              </a:pPr>
              <a:r>
                <a:rPr lang="de-DE" sz="825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Daten zur </a:t>
              </a:r>
              <a:r>
                <a:rPr lang="de-DE" sz="825" b="1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Motivation von Bürgern </a:t>
              </a:r>
              <a:r>
                <a:rPr lang="de-DE" sz="825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zum „Mitmachen“ beim Klimaschutz</a:t>
              </a:r>
              <a:endParaRPr lang="de-DE" sz="825" b="1">
                <a:solidFill>
                  <a:srgbClr val="414146"/>
                </a:solidFill>
                <a:latin typeface="TheSans 4-SemiLight" panose="02000403000000000003" pitchFamily="2" charset="77"/>
                <a:ea typeface="Tahoma" panose="020B0604030504040204" pitchFamily="34" charset="0"/>
                <a:cs typeface="Sora" pitchFamily="2" charset="0"/>
              </a:endParaRPr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03E0ABBA-5F89-69F8-CDA2-C87F579A4FE0}"/>
              </a:ext>
            </a:extLst>
          </p:cNvPr>
          <p:cNvGrpSpPr/>
          <p:nvPr/>
        </p:nvGrpSpPr>
        <p:grpSpPr>
          <a:xfrm>
            <a:off x="6808601" y="4185074"/>
            <a:ext cx="1708118" cy="443223"/>
            <a:chOff x="9158570" y="5779266"/>
            <a:chExt cx="3036656" cy="787953"/>
          </a:xfrm>
        </p:grpSpPr>
        <p:pic>
          <p:nvPicPr>
            <p:cNvPr id="49" name="Grafik 48" descr="Marke folgen mit einfarbiger Füllung">
              <a:extLst>
                <a:ext uri="{FF2B5EF4-FFF2-40B4-BE49-F238E27FC236}">
                  <a16:creationId xmlns:a16="http://schemas.microsoft.com/office/drawing/2014/main" id="{52212C3A-B8CE-4DB7-7AE5-DD9A5172B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158570" y="5914654"/>
              <a:ext cx="483863" cy="483863"/>
            </a:xfrm>
            <a:prstGeom prst="rect">
              <a:avLst/>
            </a:prstGeom>
          </p:spPr>
        </p:pic>
        <p:sp>
          <p:nvSpPr>
            <p:cNvPr id="50" name="Title 1">
              <a:extLst>
                <a:ext uri="{FF2B5EF4-FFF2-40B4-BE49-F238E27FC236}">
                  <a16:creationId xmlns:a16="http://schemas.microsoft.com/office/drawing/2014/main" id="{D3977B63-80C1-333D-FA2D-AC9A050BE960}"/>
                </a:ext>
              </a:extLst>
            </p:cNvPr>
            <p:cNvSpPr txBox="1">
              <a:spLocks/>
            </p:cNvSpPr>
            <p:nvPr/>
          </p:nvSpPr>
          <p:spPr>
            <a:xfrm>
              <a:off x="9642433" y="5779266"/>
              <a:ext cx="2552793" cy="787953"/>
            </a:xfrm>
            <a:prstGeom prst="rect">
              <a:avLst/>
            </a:prstGeom>
          </p:spPr>
          <p:txBody>
            <a:bodyPr vert="horz" lIns="51435" tIns="25718" rIns="51435" bIns="25718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514350">
                <a:spcAft>
                  <a:spcPts val="281"/>
                </a:spcAft>
                <a:defRPr/>
              </a:pPr>
              <a:r>
                <a:rPr lang="de-DE" sz="825" b="1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Datenbasierte Stadtentwicklung </a:t>
              </a:r>
              <a:br>
                <a:rPr lang="de-DE" sz="825" b="1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</a:br>
              <a:r>
                <a:rPr lang="de-DE" sz="825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und „passgenaue“ Klimaschutzmaßnahmen</a:t>
              </a:r>
            </a:p>
          </p:txBody>
        </p:sp>
      </p:grpSp>
      <p:sp>
        <p:nvSpPr>
          <p:cNvPr id="6" name="Kreuz 5">
            <a:extLst>
              <a:ext uri="{FF2B5EF4-FFF2-40B4-BE49-F238E27FC236}">
                <a16:creationId xmlns:a16="http://schemas.microsoft.com/office/drawing/2014/main" id="{FB481B92-3DB0-BF4D-F018-C9EE40F210AC}"/>
              </a:ext>
            </a:extLst>
          </p:cNvPr>
          <p:cNvSpPr/>
          <p:nvPr/>
        </p:nvSpPr>
        <p:spPr>
          <a:xfrm rot="18900000">
            <a:off x="7831456" y="311624"/>
            <a:ext cx="202399" cy="202399"/>
          </a:xfrm>
          <a:prstGeom prst="plus">
            <a:avLst>
              <a:gd name="adj" fmla="val 3872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685800"/>
            <a:endParaRPr lang="de-DE" sz="1200" err="1">
              <a:solidFill>
                <a:prstClr val="white"/>
              </a:solidFill>
              <a:latin typeface="Sora"/>
            </a:endParaRPr>
          </a:p>
        </p:txBody>
      </p:sp>
      <p:pic>
        <p:nvPicPr>
          <p:cNvPr id="11" name="Picture 2" descr="5 für Südwestfalen / Neue Weichen">
            <a:extLst>
              <a:ext uri="{FF2B5EF4-FFF2-40B4-BE49-F238E27FC236}">
                <a16:creationId xmlns:a16="http://schemas.microsoft.com/office/drawing/2014/main" id="{F6009027-04E9-4917-4D0D-B949A566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690" y="227501"/>
            <a:ext cx="445409" cy="41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075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A110365-AB4A-B061-2365-B714085A6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6836A025-4EC8-4165-943B-DBDAE012AF69}"/>
              </a:ext>
            </a:extLst>
          </p:cNvPr>
          <p:cNvSpPr>
            <a:spLocks/>
          </p:cNvSpPr>
          <p:nvPr/>
        </p:nvSpPr>
        <p:spPr>
          <a:xfrm>
            <a:off x="632393" y="1657866"/>
            <a:ext cx="7886885" cy="2362082"/>
          </a:xfrm>
          <a:prstGeom prst="roundRect">
            <a:avLst>
              <a:gd name="adj" fmla="val 5361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685800"/>
            <a:endParaRPr lang="de-DE" sz="1200" err="1">
              <a:solidFill>
                <a:prstClr val="white"/>
              </a:solidFill>
              <a:latin typeface="Sora"/>
            </a:endParaRP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35567A6B-5629-CA7E-B95E-1C4D3388D7B6}"/>
              </a:ext>
            </a:extLst>
          </p:cNvPr>
          <p:cNvSpPr>
            <a:spLocks/>
          </p:cNvSpPr>
          <p:nvPr/>
        </p:nvSpPr>
        <p:spPr>
          <a:xfrm>
            <a:off x="2368250" y="1653779"/>
            <a:ext cx="3805254" cy="2366158"/>
          </a:xfrm>
          <a:prstGeom prst="roundRect">
            <a:avLst>
              <a:gd name="adj" fmla="val 508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685800"/>
            <a:endParaRPr lang="de-DE" sz="1200" err="1">
              <a:solidFill>
                <a:prstClr val="white"/>
              </a:solidFill>
              <a:latin typeface="Sora"/>
            </a:endParaRP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8FA47B30-753F-606C-155F-55B425140135}"/>
              </a:ext>
            </a:extLst>
          </p:cNvPr>
          <p:cNvSpPr/>
          <p:nvPr/>
        </p:nvSpPr>
        <p:spPr>
          <a:xfrm>
            <a:off x="627281" y="4081828"/>
            <a:ext cx="7886879" cy="649715"/>
          </a:xfrm>
          <a:prstGeom prst="roundRect">
            <a:avLst>
              <a:gd name="adj" fmla="val 12607"/>
            </a:avLst>
          </a:prstGeom>
          <a:solidFill>
            <a:schemeClr val="accent4">
              <a:lumMod val="40000"/>
              <a:lumOff val="6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de-DE" sz="900">
              <a:solidFill>
                <a:prstClr val="white"/>
              </a:solidFill>
              <a:latin typeface="Sora"/>
              <a:cs typeface="Sora" pitchFamily="2" charset="0"/>
            </a:endParaRPr>
          </a:p>
        </p:txBody>
      </p:sp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5CD3F575-F96C-DA94-0648-94675B57EF7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04" imgH="405" progId="TCLayout.ActiveDocument.1">
                  <p:embed/>
                </p:oleObj>
              </mc:Choice>
              <mc:Fallback>
                <p:oleObj name="think-cell Folie" r:id="rId4" imgW="404" imgH="405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D3F575-F96C-DA94-0648-94675B57EF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el 17">
            <a:extLst>
              <a:ext uri="{FF2B5EF4-FFF2-40B4-BE49-F238E27FC236}">
                <a16:creationId xmlns:a16="http://schemas.microsoft.com/office/drawing/2014/main" id="{97E648C9-D615-32B0-420B-3C0BDE379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  <a:t>Herausforderung: </a:t>
            </a:r>
            <a:br>
              <a:rPr lang="de-DE" dirty="0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</a:br>
            <a:r>
              <a:rPr lang="de-DE" dirty="0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  <a:t>Steigende Energiekosten, knappe Haushalte</a:t>
            </a:r>
            <a:endParaRPr lang="de-DE" dirty="0">
              <a:latin typeface="TheSans 4-SemiLight" panose="02000403000000000003" pitchFamily="2" charset="77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C9AA74F-933D-3067-D5A6-886CEBC4F5E8}"/>
              </a:ext>
            </a:extLst>
          </p:cNvPr>
          <p:cNvSpPr txBox="1"/>
          <p:nvPr/>
        </p:nvSpPr>
        <p:spPr>
          <a:xfrm>
            <a:off x="6263353" y="1968444"/>
            <a:ext cx="2205649" cy="128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 defTabSz="514350">
              <a:spcAft>
                <a:spcPts val="225"/>
              </a:spcAft>
              <a:buClr>
                <a:srgbClr val="3B9033"/>
              </a:buClr>
              <a:buFont typeface="Wingdings" panose="05000000000000000000" pitchFamily="2" charset="2"/>
              <a:buChar char="§"/>
              <a:defRPr/>
            </a:pPr>
            <a:r>
              <a:rPr lang="de-DE" sz="825" dirty="0">
                <a:solidFill>
                  <a:prstClr val="black"/>
                </a:solidFill>
                <a:latin typeface="TheSans 4-SemiLight" panose="02000403000000000003" pitchFamily="2" charset="77"/>
                <a:cs typeface="Sora" pitchFamily="2" charset="0"/>
              </a:rPr>
              <a:t>Der Energiezwilling macht unsichtbare Energieflüsse sichtbar und messbar und dient als zentrale Steuerungs- und Optimierungsplattform</a:t>
            </a:r>
          </a:p>
          <a:p>
            <a:pPr marL="160735" indent="-160735" defTabSz="514350">
              <a:spcAft>
                <a:spcPts val="225"/>
              </a:spcAft>
              <a:buClr>
                <a:srgbClr val="3B9033"/>
              </a:buClr>
              <a:buFont typeface="Wingdings" panose="05000000000000000000" pitchFamily="2" charset="2"/>
              <a:buChar char="§"/>
              <a:defRPr/>
            </a:pPr>
            <a:r>
              <a:rPr lang="de-DE" sz="825" dirty="0">
                <a:solidFill>
                  <a:prstClr val="black"/>
                </a:solidFill>
                <a:latin typeface="TheSans 4-SemiLight" panose="02000403000000000003" pitchFamily="2" charset="77"/>
                <a:cs typeface="Sora" pitchFamily="2" charset="0"/>
              </a:rPr>
              <a:t>Einbettung verschiedener Mess- und Sensordaten für kommunale Liegenschaften</a:t>
            </a:r>
          </a:p>
          <a:p>
            <a:pPr marL="160735" indent="-160735" defTabSz="514350">
              <a:spcAft>
                <a:spcPts val="225"/>
              </a:spcAft>
              <a:buClr>
                <a:srgbClr val="3B9033"/>
              </a:buClr>
              <a:buFont typeface="Wingdings" panose="05000000000000000000" pitchFamily="2" charset="2"/>
              <a:buChar char="§"/>
              <a:defRPr/>
            </a:pPr>
            <a:r>
              <a:rPr lang="de-DE" sz="825" dirty="0">
                <a:solidFill>
                  <a:prstClr val="black"/>
                </a:solidFill>
                <a:latin typeface="TheSans 4-SemiLight" panose="02000403000000000003" pitchFamily="2" charset="77"/>
                <a:cs typeface="Sora" pitchFamily="2" charset="0"/>
              </a:rPr>
              <a:t>Optimierung und Steuerung durch Energiemanager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69F3C0B-0C9E-E838-6A92-9624B9E91308}"/>
              </a:ext>
            </a:extLst>
          </p:cNvPr>
          <p:cNvSpPr txBox="1"/>
          <p:nvPr/>
        </p:nvSpPr>
        <p:spPr>
          <a:xfrm>
            <a:off x="692213" y="2253180"/>
            <a:ext cx="15225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de-DE" sz="1050" b="1" dirty="0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  <a:t>Digitaler Energie-Zwilling</a:t>
            </a:r>
          </a:p>
          <a:p>
            <a:pPr defTabSz="514350">
              <a:defRPr/>
            </a:pPr>
            <a:endParaRPr lang="de-DE" sz="1050" b="1" dirty="0">
              <a:solidFill>
                <a:srgbClr val="414146"/>
              </a:solidFill>
              <a:latin typeface="TheSans 4-SemiLight" panose="02000403000000000003" pitchFamily="2" charset="77"/>
              <a:cs typeface="Sora" pitchFamily="2" charset="0"/>
            </a:endParaRPr>
          </a:p>
          <a:p>
            <a:pPr defTabSz="514350">
              <a:defRPr/>
            </a:pPr>
            <a:r>
              <a:rPr lang="de-DE" sz="1050" b="1" dirty="0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  <a:t>Bad Berleburg</a:t>
            </a:r>
          </a:p>
        </p:txBody>
      </p:sp>
      <p:sp>
        <p:nvSpPr>
          <p:cNvPr id="22" name="Inhaltsplatzhalter 5">
            <a:extLst>
              <a:ext uri="{FF2B5EF4-FFF2-40B4-BE49-F238E27FC236}">
                <a16:creationId xmlns:a16="http://schemas.microsoft.com/office/drawing/2014/main" id="{D9A2B063-8F6B-EDEF-B3A7-7848758BE2CC}"/>
              </a:ext>
            </a:extLst>
          </p:cNvPr>
          <p:cNvSpPr txBox="1">
            <a:spLocks/>
          </p:cNvSpPr>
          <p:nvPr/>
        </p:nvSpPr>
        <p:spPr>
          <a:xfrm>
            <a:off x="2304945" y="1669903"/>
            <a:ext cx="3935512" cy="26430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2pPr>
            <a:lvl3pPr marL="432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3pPr>
            <a:lvl4pPr marL="648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4pPr>
            <a:lvl5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 defTabSz="685800">
              <a:spcAft>
                <a:spcPts val="450"/>
              </a:spcAft>
            </a:pPr>
            <a:r>
              <a:rPr lang="de-DE" sz="1350">
                <a:solidFill>
                  <a:srgbClr val="414146"/>
                </a:solidFill>
                <a:latin typeface="TheSans 4-SemiLight" panose="02000403000000000003" pitchFamily="2" charset="77"/>
              </a:rPr>
              <a:t>Blick in die Lösung</a:t>
            </a:r>
          </a:p>
        </p:txBody>
      </p:sp>
      <p:sp>
        <p:nvSpPr>
          <p:cNvPr id="23" name="Inhaltsplatzhalter 5">
            <a:extLst>
              <a:ext uri="{FF2B5EF4-FFF2-40B4-BE49-F238E27FC236}">
                <a16:creationId xmlns:a16="http://schemas.microsoft.com/office/drawing/2014/main" id="{FCC0D7DA-F75D-1169-8C55-15040D9CBD51}"/>
              </a:ext>
            </a:extLst>
          </p:cNvPr>
          <p:cNvSpPr txBox="1">
            <a:spLocks/>
          </p:cNvSpPr>
          <p:nvPr/>
        </p:nvSpPr>
        <p:spPr>
          <a:xfrm>
            <a:off x="6240458" y="1669902"/>
            <a:ext cx="2273702" cy="26430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2pPr>
            <a:lvl3pPr marL="432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3pPr>
            <a:lvl4pPr marL="648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4pPr>
            <a:lvl5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 defTabSz="685800">
              <a:spcAft>
                <a:spcPts val="450"/>
              </a:spcAft>
            </a:pPr>
            <a:r>
              <a:rPr lang="de-DE" sz="1350">
                <a:solidFill>
                  <a:srgbClr val="414146"/>
                </a:solidFill>
                <a:latin typeface="TheSans 4-SemiLight" panose="02000403000000000003" pitchFamily="2" charset="77"/>
              </a:rPr>
              <a:t>Umsetzung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1B94F0CF-E885-BD8B-7D8A-5360A6918F65}"/>
              </a:ext>
            </a:extLst>
          </p:cNvPr>
          <p:cNvGrpSpPr/>
          <p:nvPr/>
        </p:nvGrpSpPr>
        <p:grpSpPr>
          <a:xfrm>
            <a:off x="1913719" y="4185074"/>
            <a:ext cx="1565849" cy="443223"/>
            <a:chOff x="1739533" y="5779266"/>
            <a:chExt cx="2783732" cy="787953"/>
          </a:xfrm>
        </p:grpSpPr>
        <p:pic>
          <p:nvPicPr>
            <p:cNvPr id="33" name="Grafik 32" descr="Marke folgen mit einfarbiger Füllung">
              <a:extLst>
                <a:ext uri="{FF2B5EF4-FFF2-40B4-BE49-F238E27FC236}">
                  <a16:creationId xmlns:a16="http://schemas.microsoft.com/office/drawing/2014/main" id="{62BE360D-EA6D-F652-7385-79199B51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39533" y="5914654"/>
              <a:ext cx="483863" cy="483863"/>
            </a:xfrm>
            <a:prstGeom prst="rect">
              <a:avLst/>
            </a:prstGeom>
          </p:spPr>
        </p:pic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870EC3DD-E1D7-DCEC-B0A2-DC56A8C9341F}"/>
                </a:ext>
              </a:extLst>
            </p:cNvPr>
            <p:cNvSpPr txBox="1">
              <a:spLocks/>
            </p:cNvSpPr>
            <p:nvPr/>
          </p:nvSpPr>
          <p:spPr>
            <a:xfrm>
              <a:off x="2223396" y="5779266"/>
              <a:ext cx="2299869" cy="787953"/>
            </a:xfrm>
            <a:prstGeom prst="rect">
              <a:avLst/>
            </a:prstGeom>
          </p:spPr>
          <p:txBody>
            <a:bodyPr vert="horz" lIns="51435" tIns="25718" rIns="51435" bIns="25718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514350">
                <a:spcAft>
                  <a:spcPts val="281"/>
                </a:spcAft>
                <a:defRPr/>
              </a:pPr>
              <a:r>
                <a:rPr lang="de-DE" sz="825" b="1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Aufdecken </a:t>
              </a:r>
              <a:r>
                <a:rPr lang="de-DE" sz="825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von</a:t>
              </a:r>
              <a:r>
                <a:rPr lang="de-DE" sz="825" b="1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 Energiefressern </a:t>
              </a:r>
              <a:r>
                <a:rPr lang="de-DE" sz="825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durch Energiemanager</a:t>
              </a: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B42D2104-0460-9D6B-4DB8-37FB5718DA4B}"/>
              </a:ext>
            </a:extLst>
          </p:cNvPr>
          <p:cNvGrpSpPr/>
          <p:nvPr/>
        </p:nvGrpSpPr>
        <p:grpSpPr>
          <a:xfrm>
            <a:off x="3581644" y="4185074"/>
            <a:ext cx="1565846" cy="443223"/>
            <a:chOff x="4242461" y="5779266"/>
            <a:chExt cx="2783729" cy="787953"/>
          </a:xfrm>
        </p:grpSpPr>
        <p:pic>
          <p:nvPicPr>
            <p:cNvPr id="43" name="Grafik 42" descr="Marke folgen mit einfarbiger Füllung">
              <a:extLst>
                <a:ext uri="{FF2B5EF4-FFF2-40B4-BE49-F238E27FC236}">
                  <a16:creationId xmlns:a16="http://schemas.microsoft.com/office/drawing/2014/main" id="{021168C8-E690-5EE2-3A74-B060B4E8B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42461" y="5914654"/>
              <a:ext cx="483863" cy="483863"/>
            </a:xfrm>
            <a:prstGeom prst="rect">
              <a:avLst/>
            </a:prstGeom>
          </p:spPr>
        </p:pic>
        <p:sp>
          <p:nvSpPr>
            <p:cNvPr id="44" name="Title 1">
              <a:extLst>
                <a:ext uri="{FF2B5EF4-FFF2-40B4-BE49-F238E27FC236}">
                  <a16:creationId xmlns:a16="http://schemas.microsoft.com/office/drawing/2014/main" id="{7413D3DE-34E4-3965-20C8-509D662B54C5}"/>
                </a:ext>
              </a:extLst>
            </p:cNvPr>
            <p:cNvSpPr txBox="1">
              <a:spLocks/>
            </p:cNvSpPr>
            <p:nvPr/>
          </p:nvSpPr>
          <p:spPr>
            <a:xfrm>
              <a:off x="4726322" y="5779266"/>
              <a:ext cx="2299868" cy="787953"/>
            </a:xfrm>
            <a:prstGeom prst="rect">
              <a:avLst/>
            </a:prstGeom>
          </p:spPr>
          <p:txBody>
            <a:bodyPr vert="horz" lIns="51435" tIns="25718" rIns="51435" bIns="25718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514350">
                <a:spcAft>
                  <a:spcPts val="281"/>
                </a:spcAft>
                <a:defRPr/>
              </a:pPr>
              <a:r>
                <a:rPr lang="de-DE" sz="825" b="1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Frühzeitige Erkennung </a:t>
              </a:r>
              <a:r>
                <a:rPr lang="de-DE" sz="825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von Fehlern oder Mängeln</a:t>
              </a:r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EC17AAF6-34A1-BA52-51CA-CE31D1BC53FA}"/>
              </a:ext>
            </a:extLst>
          </p:cNvPr>
          <p:cNvGrpSpPr/>
          <p:nvPr/>
        </p:nvGrpSpPr>
        <p:grpSpPr>
          <a:xfrm>
            <a:off x="5222840" y="4185074"/>
            <a:ext cx="1491523" cy="443223"/>
            <a:chOff x="6745389" y="5779266"/>
            <a:chExt cx="2651598" cy="787953"/>
          </a:xfrm>
        </p:grpSpPr>
        <p:pic>
          <p:nvPicPr>
            <p:cNvPr id="46" name="Grafik 45" descr="Marke folgen mit einfarbiger Füllung">
              <a:extLst>
                <a:ext uri="{FF2B5EF4-FFF2-40B4-BE49-F238E27FC236}">
                  <a16:creationId xmlns:a16="http://schemas.microsoft.com/office/drawing/2014/main" id="{761DC844-B54B-586A-AF38-9B0E013B3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45389" y="5914654"/>
              <a:ext cx="483863" cy="483863"/>
            </a:xfrm>
            <a:prstGeom prst="rect">
              <a:avLst/>
            </a:prstGeom>
          </p:spPr>
        </p:pic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E7EB5282-3E0E-BE1A-17B8-8E327628BE53}"/>
                </a:ext>
              </a:extLst>
            </p:cNvPr>
            <p:cNvSpPr txBox="1">
              <a:spLocks/>
            </p:cNvSpPr>
            <p:nvPr/>
          </p:nvSpPr>
          <p:spPr>
            <a:xfrm>
              <a:off x="7229252" y="5779266"/>
              <a:ext cx="2167735" cy="787953"/>
            </a:xfrm>
            <a:prstGeom prst="rect">
              <a:avLst/>
            </a:prstGeom>
          </p:spPr>
          <p:txBody>
            <a:bodyPr vert="horz" lIns="51435" tIns="25718" rIns="51435" bIns="25718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514350">
                <a:spcAft>
                  <a:spcPts val="281"/>
                </a:spcAft>
                <a:defRPr/>
              </a:pPr>
              <a:r>
                <a:rPr lang="de-DE" sz="825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Einspar- und Optimierungs-potentiale </a:t>
              </a:r>
              <a:r>
                <a:rPr lang="de-DE" sz="825" b="1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sichtbar und messbar </a:t>
              </a:r>
              <a:r>
                <a:rPr lang="de-DE" sz="825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machen</a:t>
              </a:r>
              <a:endParaRPr lang="de-DE" sz="825" b="1" dirty="0">
                <a:solidFill>
                  <a:srgbClr val="414146"/>
                </a:solidFill>
                <a:latin typeface="TheSans 4-SemiLight" panose="02000403000000000003" pitchFamily="2" charset="77"/>
                <a:ea typeface="Tahoma" panose="020B0604030504040204" pitchFamily="34" charset="0"/>
                <a:cs typeface="Sora" pitchFamily="2" charset="0"/>
              </a:endParaRPr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7F39D99C-B057-8635-27F8-966451C5B70C}"/>
              </a:ext>
            </a:extLst>
          </p:cNvPr>
          <p:cNvGrpSpPr/>
          <p:nvPr/>
        </p:nvGrpSpPr>
        <p:grpSpPr>
          <a:xfrm>
            <a:off x="6808601" y="4185074"/>
            <a:ext cx="1708118" cy="443223"/>
            <a:chOff x="9158570" y="5779266"/>
            <a:chExt cx="3036656" cy="787953"/>
          </a:xfrm>
        </p:grpSpPr>
        <p:pic>
          <p:nvPicPr>
            <p:cNvPr id="49" name="Grafik 48" descr="Marke folgen mit einfarbiger Füllung">
              <a:extLst>
                <a:ext uri="{FF2B5EF4-FFF2-40B4-BE49-F238E27FC236}">
                  <a16:creationId xmlns:a16="http://schemas.microsoft.com/office/drawing/2014/main" id="{D54C61ED-B3AA-672C-1871-0D348445C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58570" y="5914654"/>
              <a:ext cx="483863" cy="483863"/>
            </a:xfrm>
            <a:prstGeom prst="rect">
              <a:avLst/>
            </a:prstGeom>
          </p:spPr>
        </p:pic>
        <p:sp>
          <p:nvSpPr>
            <p:cNvPr id="50" name="Title 1">
              <a:extLst>
                <a:ext uri="{FF2B5EF4-FFF2-40B4-BE49-F238E27FC236}">
                  <a16:creationId xmlns:a16="http://schemas.microsoft.com/office/drawing/2014/main" id="{1850639C-783C-E4CC-DC2B-B55728CFE3A1}"/>
                </a:ext>
              </a:extLst>
            </p:cNvPr>
            <p:cNvSpPr txBox="1">
              <a:spLocks/>
            </p:cNvSpPr>
            <p:nvPr/>
          </p:nvSpPr>
          <p:spPr>
            <a:xfrm>
              <a:off x="9642433" y="5779266"/>
              <a:ext cx="2552793" cy="787953"/>
            </a:xfrm>
            <a:prstGeom prst="rect">
              <a:avLst/>
            </a:prstGeom>
          </p:spPr>
          <p:txBody>
            <a:bodyPr vert="horz" lIns="51435" tIns="25718" rIns="51435" bIns="25718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514350">
                <a:spcAft>
                  <a:spcPts val="281"/>
                </a:spcAft>
                <a:defRPr/>
              </a:pPr>
              <a:r>
                <a:rPr lang="de-DE" sz="825" b="1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Automatisierte Erfassung </a:t>
              </a:r>
              <a:r>
                <a:rPr lang="de-DE" sz="825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von Verbrauchsdaten und Zählerständen</a:t>
              </a:r>
            </a:p>
          </p:txBody>
        </p:sp>
      </p:grpSp>
      <p:sp>
        <p:nvSpPr>
          <p:cNvPr id="6" name="Kreuz 5">
            <a:extLst>
              <a:ext uri="{FF2B5EF4-FFF2-40B4-BE49-F238E27FC236}">
                <a16:creationId xmlns:a16="http://schemas.microsoft.com/office/drawing/2014/main" id="{0B4F0D90-8081-DB76-459A-C0D6D8785154}"/>
              </a:ext>
            </a:extLst>
          </p:cNvPr>
          <p:cNvSpPr/>
          <p:nvPr/>
        </p:nvSpPr>
        <p:spPr>
          <a:xfrm rot="18900000">
            <a:off x="7831456" y="311624"/>
            <a:ext cx="202399" cy="202399"/>
          </a:xfrm>
          <a:prstGeom prst="plus">
            <a:avLst>
              <a:gd name="adj" fmla="val 3872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685800"/>
            <a:endParaRPr lang="de-DE" sz="1200" err="1">
              <a:solidFill>
                <a:prstClr val="white"/>
              </a:solidFill>
              <a:latin typeface="Sora"/>
            </a:endParaRPr>
          </a:p>
        </p:txBody>
      </p:sp>
      <p:pic>
        <p:nvPicPr>
          <p:cNvPr id="11" name="Picture 2" descr="5 für Südwestfalen / Neue Weichen">
            <a:extLst>
              <a:ext uri="{FF2B5EF4-FFF2-40B4-BE49-F238E27FC236}">
                <a16:creationId xmlns:a16="http://schemas.microsoft.com/office/drawing/2014/main" id="{29B1F1B1-E75A-D03E-EE59-18117A0C8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690" y="227501"/>
            <a:ext cx="445409" cy="41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61A1456-2D7D-6782-AFBF-D326F16C9F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0016" y="2170219"/>
            <a:ext cx="2330087" cy="1553391"/>
          </a:xfrm>
          <a:prstGeom prst="rect">
            <a:avLst/>
          </a:prstGeom>
        </p:spPr>
      </p:pic>
      <p:pic>
        <p:nvPicPr>
          <p:cNvPr id="5" name="Grafik 4" descr="Ein Bild, das Text, Screenshot, Diagramm, Grafiksoftware enthält.&#10;&#10;Automatisch generierte Beschreibung">
            <a:extLst>
              <a:ext uri="{FF2B5EF4-FFF2-40B4-BE49-F238E27FC236}">
                <a16:creationId xmlns:a16="http://schemas.microsoft.com/office/drawing/2014/main" id="{5E66E29A-3D47-04EF-53E6-EF46C642BF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84"/>
          <a:stretch/>
        </p:blipFill>
        <p:spPr>
          <a:xfrm>
            <a:off x="4569019" y="2170219"/>
            <a:ext cx="1517456" cy="1542834"/>
          </a:xfrm>
          <a:prstGeom prst="rect">
            <a:avLst/>
          </a:prstGeom>
        </p:spPr>
      </p:pic>
      <p:pic>
        <p:nvPicPr>
          <p:cNvPr id="12" name="Grafik 11" descr="Ein Bild, das Screenshot, Multimedia-Software, Grafiksoftware, Digitales Compositing enthält.&#10;&#10;Automatisch generierte Beschreibung">
            <a:extLst>
              <a:ext uri="{FF2B5EF4-FFF2-40B4-BE49-F238E27FC236}">
                <a16:creationId xmlns:a16="http://schemas.microsoft.com/office/drawing/2014/main" id="{1857E40E-1E08-59D3-9A12-8568C38C0A5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" r="55855"/>
          <a:stretch/>
        </p:blipFill>
        <p:spPr>
          <a:xfrm>
            <a:off x="2471496" y="2170219"/>
            <a:ext cx="1359002" cy="1537083"/>
          </a:xfrm>
          <a:prstGeom prst="rect">
            <a:avLst/>
          </a:prstGeom>
        </p:spPr>
      </p:pic>
      <p:sp>
        <p:nvSpPr>
          <p:cNvPr id="26" name="Pfeil: gebogen 25">
            <a:extLst>
              <a:ext uri="{FF2B5EF4-FFF2-40B4-BE49-F238E27FC236}">
                <a16:creationId xmlns:a16="http://schemas.microsoft.com/office/drawing/2014/main" id="{BEEB9C1B-DF9B-F277-FEEC-6BF3323BC325}"/>
              </a:ext>
            </a:extLst>
          </p:cNvPr>
          <p:cNvSpPr/>
          <p:nvPr/>
        </p:nvSpPr>
        <p:spPr>
          <a:xfrm rot="17280905">
            <a:off x="4144832" y="2416327"/>
            <a:ext cx="910175" cy="91017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435509"/>
              <a:gd name="adj5" fmla="val 12500"/>
            </a:avLst>
          </a:prstGeom>
          <a:solidFill>
            <a:srgbClr val="78A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de-DE" sz="1013">
              <a:solidFill>
                <a:prstClr val="black"/>
              </a:solidFill>
              <a:latin typeface="Sora"/>
            </a:endParaRPr>
          </a:p>
        </p:txBody>
      </p:sp>
      <p:sp>
        <p:nvSpPr>
          <p:cNvPr id="27" name="Pfeil: gebogen 26">
            <a:extLst>
              <a:ext uri="{FF2B5EF4-FFF2-40B4-BE49-F238E27FC236}">
                <a16:creationId xmlns:a16="http://schemas.microsoft.com/office/drawing/2014/main" id="{987EDE62-C777-18B4-E33A-3523A39B9C57}"/>
              </a:ext>
            </a:extLst>
          </p:cNvPr>
          <p:cNvSpPr/>
          <p:nvPr/>
        </p:nvSpPr>
        <p:spPr>
          <a:xfrm rot="6059181">
            <a:off x="3375410" y="2752138"/>
            <a:ext cx="910175" cy="91017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435509"/>
              <a:gd name="adj5" fmla="val 12500"/>
            </a:avLst>
          </a:prstGeom>
          <a:solidFill>
            <a:srgbClr val="78A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de-DE" sz="1013">
              <a:solidFill>
                <a:prstClr val="black"/>
              </a:solidFill>
              <a:latin typeface="Sora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6EAF3C-A5BD-2A58-C0E4-CEB82463E4C7}"/>
              </a:ext>
            </a:extLst>
          </p:cNvPr>
          <p:cNvSpPr txBox="1">
            <a:spLocks/>
          </p:cNvSpPr>
          <p:nvPr/>
        </p:nvSpPr>
        <p:spPr>
          <a:xfrm>
            <a:off x="627281" y="4185074"/>
            <a:ext cx="1192200" cy="443224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350">
              <a:spcAft>
                <a:spcPts val="281"/>
              </a:spcAft>
              <a:defRPr/>
            </a:pPr>
            <a:r>
              <a:rPr lang="de-DE" sz="1200" b="1">
                <a:solidFill>
                  <a:srgbClr val="414146"/>
                </a:solidFill>
                <a:latin typeface="TheSans 4-SemiLight" panose="02000403000000000003" pitchFamily="2" charset="77"/>
                <a:ea typeface="Tahoma" panose="020B0604030504040204" pitchFamily="34" charset="0"/>
                <a:cs typeface="Sora" pitchFamily="2" charset="0"/>
              </a:rPr>
              <a:t>NUTZEN FÜR KOMMUNEN</a:t>
            </a: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AD965CA6-FC1B-0DF9-A516-643756602BA7}"/>
              </a:ext>
            </a:extLst>
          </p:cNvPr>
          <p:cNvSpPr txBox="1">
            <a:spLocks/>
          </p:cNvSpPr>
          <p:nvPr/>
        </p:nvSpPr>
        <p:spPr>
          <a:xfrm>
            <a:off x="629841" y="1669902"/>
            <a:ext cx="1670241" cy="3092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Aft>
                <a:spcPts val="450"/>
              </a:spcAft>
            </a:pPr>
            <a:r>
              <a:rPr lang="de-DE" sz="1350" b="1">
                <a:solidFill>
                  <a:srgbClr val="414146"/>
                </a:solidFill>
                <a:latin typeface="TheSans 4-SemiLight" panose="02000403000000000003" pitchFamily="2" charset="77"/>
              </a:rPr>
              <a:t>Use Case</a:t>
            </a:r>
            <a:endParaRPr lang="de-DE" sz="1050" b="1">
              <a:solidFill>
                <a:srgbClr val="414146"/>
              </a:solidFill>
              <a:latin typeface="TheSans 4-SemiLight" panose="02000403000000000003" pitchFamily="2" charset="77"/>
            </a:endParaRPr>
          </a:p>
        </p:txBody>
      </p:sp>
      <p:pic>
        <p:nvPicPr>
          <p:cNvPr id="10" name="Grafik 9" descr="Ein Bild, das Screenshot, Text, Grafik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BB2D1A70-D9CF-BB62-7717-E162FBB819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96" y="1996089"/>
            <a:ext cx="3614979" cy="180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08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CC78B7A-A4C1-E239-52BC-AD2FF23DF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D047EF23-DF06-C4DD-097C-C351D2ED95A9}"/>
              </a:ext>
            </a:extLst>
          </p:cNvPr>
          <p:cNvSpPr>
            <a:spLocks/>
          </p:cNvSpPr>
          <p:nvPr/>
        </p:nvSpPr>
        <p:spPr>
          <a:xfrm>
            <a:off x="632393" y="1657866"/>
            <a:ext cx="7886885" cy="2362082"/>
          </a:xfrm>
          <a:prstGeom prst="roundRect">
            <a:avLst>
              <a:gd name="adj" fmla="val 5361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685800"/>
            <a:endParaRPr lang="de-DE" sz="1200" err="1">
              <a:solidFill>
                <a:prstClr val="white"/>
              </a:solidFill>
              <a:latin typeface="TheSans 4-SemiLight" panose="02000403000000000003" pitchFamily="2" charset="77"/>
            </a:endParaRP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818DD26C-E76A-BC2B-945C-57BA7F6E3CB4}"/>
              </a:ext>
            </a:extLst>
          </p:cNvPr>
          <p:cNvSpPr>
            <a:spLocks/>
          </p:cNvSpPr>
          <p:nvPr/>
        </p:nvSpPr>
        <p:spPr>
          <a:xfrm>
            <a:off x="2368250" y="1653779"/>
            <a:ext cx="3805254" cy="2366158"/>
          </a:xfrm>
          <a:prstGeom prst="roundRect">
            <a:avLst>
              <a:gd name="adj" fmla="val 508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685800"/>
            <a:endParaRPr lang="de-DE" sz="1200" err="1">
              <a:solidFill>
                <a:prstClr val="white"/>
              </a:solidFill>
              <a:latin typeface="Sora"/>
            </a:endParaRP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B12BBC41-8ED8-F73E-6805-403FE8E9D5A1}"/>
              </a:ext>
            </a:extLst>
          </p:cNvPr>
          <p:cNvSpPr/>
          <p:nvPr/>
        </p:nvSpPr>
        <p:spPr>
          <a:xfrm>
            <a:off x="627281" y="4081828"/>
            <a:ext cx="7886879" cy="649715"/>
          </a:xfrm>
          <a:prstGeom prst="roundRect">
            <a:avLst>
              <a:gd name="adj" fmla="val 12607"/>
            </a:avLst>
          </a:prstGeom>
          <a:solidFill>
            <a:schemeClr val="accent4">
              <a:lumMod val="40000"/>
              <a:lumOff val="6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de-DE" sz="900">
              <a:solidFill>
                <a:prstClr val="white"/>
              </a:solidFill>
              <a:latin typeface="Sora"/>
              <a:cs typeface="Sora" pitchFamily="2" charset="0"/>
            </a:endParaRPr>
          </a:p>
        </p:txBody>
      </p:sp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B024BA7-F538-1E53-0827-BC71053932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04" imgH="405" progId="TCLayout.ActiveDocument.1">
                  <p:embed/>
                </p:oleObj>
              </mc:Choice>
              <mc:Fallback>
                <p:oleObj name="think-cell Folie" r:id="rId4" imgW="404" imgH="405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B024BA7-F538-1E53-0827-BC71053932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el 17">
            <a:extLst>
              <a:ext uri="{FF2B5EF4-FFF2-40B4-BE49-F238E27FC236}">
                <a16:creationId xmlns:a16="http://schemas.microsoft.com/office/drawing/2014/main" id="{E48F3D41-BAF8-42C6-B2EC-13509ADED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  <a:t>Herausforderung: </a:t>
            </a:r>
            <a:br>
              <a:rPr lang="de-DE" dirty="0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</a:br>
            <a:r>
              <a:rPr lang="de-DE" dirty="0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  <a:t>Steigende Energiekosten, knappe Haushalte</a:t>
            </a:r>
            <a:endParaRPr lang="de-DE" dirty="0">
              <a:latin typeface="TheSans 4-SemiLight" panose="02000403000000000003" pitchFamily="2" charset="77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9044638-7FBD-857E-F67D-3BE471AECB08}"/>
              </a:ext>
            </a:extLst>
          </p:cNvPr>
          <p:cNvSpPr txBox="1"/>
          <p:nvPr/>
        </p:nvSpPr>
        <p:spPr>
          <a:xfrm>
            <a:off x="6263353" y="1968444"/>
            <a:ext cx="2205649" cy="128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 defTabSz="514350">
              <a:spcAft>
                <a:spcPts val="225"/>
              </a:spcAft>
              <a:buClr>
                <a:srgbClr val="3B9033"/>
              </a:buClr>
              <a:buFont typeface="Wingdings" panose="05000000000000000000" pitchFamily="2" charset="2"/>
              <a:buChar char="§"/>
              <a:defRPr/>
            </a:pPr>
            <a:r>
              <a:rPr lang="de-DE" sz="825" dirty="0">
                <a:solidFill>
                  <a:prstClr val="black"/>
                </a:solidFill>
                <a:latin typeface="TheSans 4-SemiLight" panose="02000403000000000003" pitchFamily="2" charset="77"/>
                <a:cs typeface="Sora" pitchFamily="2" charset="0"/>
              </a:rPr>
              <a:t>Anbindung ~20 Raumklima-Ampeln der Nikolaus-Groß-Schule per </a:t>
            </a:r>
            <a:r>
              <a:rPr lang="de-DE" sz="825" dirty="0" err="1">
                <a:solidFill>
                  <a:prstClr val="black"/>
                </a:solidFill>
                <a:latin typeface="TheSans 4-SemiLight" panose="02000403000000000003" pitchFamily="2" charset="77"/>
                <a:cs typeface="Sora" pitchFamily="2" charset="0"/>
              </a:rPr>
              <a:t>LoRaWAN</a:t>
            </a:r>
            <a:endParaRPr lang="de-DE" sz="825" dirty="0">
              <a:solidFill>
                <a:prstClr val="black"/>
              </a:solidFill>
              <a:latin typeface="TheSans 4-SemiLight" panose="02000403000000000003" pitchFamily="2" charset="77"/>
              <a:cs typeface="Sora" pitchFamily="2" charset="0"/>
            </a:endParaRPr>
          </a:p>
          <a:p>
            <a:pPr marL="160735" indent="-160735" defTabSz="514350">
              <a:spcAft>
                <a:spcPts val="225"/>
              </a:spcAft>
              <a:buClr>
                <a:srgbClr val="3B9033"/>
              </a:buClr>
              <a:buFont typeface="Wingdings" panose="05000000000000000000" pitchFamily="2" charset="2"/>
              <a:buChar char="§"/>
              <a:defRPr/>
            </a:pPr>
            <a:r>
              <a:rPr lang="de-DE" sz="825" dirty="0">
                <a:solidFill>
                  <a:prstClr val="black"/>
                </a:solidFill>
                <a:latin typeface="TheSans 4-SemiLight" panose="02000403000000000003" pitchFamily="2" charset="77"/>
                <a:cs typeface="Sora" pitchFamily="2" charset="0"/>
              </a:rPr>
              <a:t>Potential: Senkung der Durchschnitts-temperatur um 1°C möglich – kumuliertes Einsparpotential </a:t>
            </a:r>
            <a:r>
              <a:rPr lang="de-DE" sz="825" b="1" dirty="0">
                <a:solidFill>
                  <a:prstClr val="black"/>
                </a:solidFill>
                <a:latin typeface="TheSans 4-SemiLight" panose="02000403000000000003" pitchFamily="2" charset="77"/>
                <a:cs typeface="Sora" pitchFamily="2" charset="0"/>
              </a:rPr>
              <a:t>von 40.000€ p.a.</a:t>
            </a:r>
            <a:r>
              <a:rPr lang="de-DE" sz="825" dirty="0">
                <a:solidFill>
                  <a:prstClr val="black"/>
                </a:solidFill>
                <a:latin typeface="TheSans 4-SemiLight" panose="02000403000000000003" pitchFamily="2" charset="77"/>
                <a:cs typeface="Sora" pitchFamily="2" charset="0"/>
              </a:rPr>
              <a:t> an allen Mendener Schulen heben </a:t>
            </a:r>
          </a:p>
          <a:p>
            <a:pPr marL="160735" indent="-160735" defTabSz="514350">
              <a:spcAft>
                <a:spcPts val="225"/>
              </a:spcAft>
              <a:buClr>
                <a:srgbClr val="3B9033"/>
              </a:buClr>
              <a:buFont typeface="Wingdings" panose="05000000000000000000" pitchFamily="2" charset="2"/>
              <a:buChar char="§"/>
              <a:defRPr/>
            </a:pPr>
            <a:r>
              <a:rPr lang="de-DE" sz="825" dirty="0">
                <a:solidFill>
                  <a:prstClr val="black"/>
                </a:solidFill>
                <a:latin typeface="TheSans 4-SemiLight" panose="02000403000000000003" pitchFamily="2" charset="77"/>
                <a:cs typeface="Sora" pitchFamily="2" charset="0"/>
              </a:rPr>
              <a:t>Ausweitung auf alle Schulen politisch beschlossen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DEE1E98-49E0-F090-6893-7C73EBFE6C3A}"/>
              </a:ext>
            </a:extLst>
          </p:cNvPr>
          <p:cNvSpPr txBox="1"/>
          <p:nvPr/>
        </p:nvSpPr>
        <p:spPr>
          <a:xfrm>
            <a:off x="692213" y="2253180"/>
            <a:ext cx="1522531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de-DE" sz="1050" b="1" dirty="0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  <a:t>Energie-Cockpit für Mendener Schulen und ISM, Funk-Anbindung von CO2-Ampeln in Schulen</a:t>
            </a:r>
          </a:p>
          <a:p>
            <a:pPr defTabSz="514350">
              <a:defRPr/>
            </a:pPr>
            <a:endParaRPr lang="de-DE" sz="1050" b="1" dirty="0">
              <a:solidFill>
                <a:srgbClr val="414146"/>
              </a:solidFill>
              <a:latin typeface="TheSans 4-SemiLight" panose="02000403000000000003" pitchFamily="2" charset="77"/>
              <a:cs typeface="Sora" pitchFamily="2" charset="0"/>
            </a:endParaRPr>
          </a:p>
          <a:p>
            <a:pPr defTabSz="514350">
              <a:defRPr/>
            </a:pPr>
            <a:r>
              <a:rPr lang="de-DE" sz="1050" b="1" dirty="0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  <a:t>Menden</a:t>
            </a:r>
            <a:endParaRPr lang="de-DE" sz="1050" b="1" u="sng" dirty="0">
              <a:solidFill>
                <a:srgbClr val="414146"/>
              </a:solidFill>
              <a:latin typeface="TheSans 4-SemiLight" panose="02000403000000000003" pitchFamily="2" charset="77"/>
              <a:cs typeface="Sora" pitchFamily="2" charset="0"/>
            </a:endParaRPr>
          </a:p>
        </p:txBody>
      </p:sp>
      <p:sp>
        <p:nvSpPr>
          <p:cNvPr id="22" name="Inhaltsplatzhalter 5">
            <a:extLst>
              <a:ext uri="{FF2B5EF4-FFF2-40B4-BE49-F238E27FC236}">
                <a16:creationId xmlns:a16="http://schemas.microsoft.com/office/drawing/2014/main" id="{DBF13599-9E3A-C692-56D6-3351535714B9}"/>
              </a:ext>
            </a:extLst>
          </p:cNvPr>
          <p:cNvSpPr txBox="1">
            <a:spLocks/>
          </p:cNvSpPr>
          <p:nvPr/>
        </p:nvSpPr>
        <p:spPr>
          <a:xfrm>
            <a:off x="2304945" y="1669903"/>
            <a:ext cx="3935512" cy="26430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2pPr>
            <a:lvl3pPr marL="432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3pPr>
            <a:lvl4pPr marL="648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4pPr>
            <a:lvl5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 defTabSz="685800">
              <a:spcAft>
                <a:spcPts val="450"/>
              </a:spcAft>
            </a:pPr>
            <a:r>
              <a:rPr lang="de-DE" sz="1350">
                <a:solidFill>
                  <a:srgbClr val="414146"/>
                </a:solidFill>
                <a:latin typeface="TheSans 4-SemiLight" panose="02000403000000000003" pitchFamily="2" charset="77"/>
              </a:rPr>
              <a:t>Blick in die Lösung</a:t>
            </a:r>
          </a:p>
        </p:txBody>
      </p:sp>
      <p:sp>
        <p:nvSpPr>
          <p:cNvPr id="23" name="Inhaltsplatzhalter 5">
            <a:extLst>
              <a:ext uri="{FF2B5EF4-FFF2-40B4-BE49-F238E27FC236}">
                <a16:creationId xmlns:a16="http://schemas.microsoft.com/office/drawing/2014/main" id="{505A6D70-0B34-1D21-B36C-4C8762F60B2F}"/>
              </a:ext>
            </a:extLst>
          </p:cNvPr>
          <p:cNvSpPr txBox="1">
            <a:spLocks/>
          </p:cNvSpPr>
          <p:nvPr/>
        </p:nvSpPr>
        <p:spPr>
          <a:xfrm>
            <a:off x="6240458" y="1669902"/>
            <a:ext cx="2273702" cy="26430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2pPr>
            <a:lvl3pPr marL="432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3pPr>
            <a:lvl4pPr marL="648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4pPr>
            <a:lvl5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 defTabSz="685800">
              <a:spcAft>
                <a:spcPts val="450"/>
              </a:spcAft>
            </a:pPr>
            <a:r>
              <a:rPr lang="de-DE" sz="1350" dirty="0">
                <a:solidFill>
                  <a:srgbClr val="414146"/>
                </a:solidFill>
                <a:latin typeface="TheSans 4-SemiLight" panose="02000403000000000003" pitchFamily="2" charset="77"/>
              </a:rPr>
              <a:t>Umsetzung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AFD5051F-87DC-AC79-C0BB-BDFA1171A17E}"/>
              </a:ext>
            </a:extLst>
          </p:cNvPr>
          <p:cNvGrpSpPr/>
          <p:nvPr/>
        </p:nvGrpSpPr>
        <p:grpSpPr>
          <a:xfrm>
            <a:off x="1913719" y="4185074"/>
            <a:ext cx="1565849" cy="443223"/>
            <a:chOff x="1739533" y="5779266"/>
            <a:chExt cx="2783732" cy="787953"/>
          </a:xfrm>
        </p:grpSpPr>
        <p:pic>
          <p:nvPicPr>
            <p:cNvPr id="33" name="Grafik 32" descr="Marke folgen mit einfarbiger Füllung">
              <a:extLst>
                <a:ext uri="{FF2B5EF4-FFF2-40B4-BE49-F238E27FC236}">
                  <a16:creationId xmlns:a16="http://schemas.microsoft.com/office/drawing/2014/main" id="{D62A539B-64ED-6F76-C528-A351741D8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39533" y="5914654"/>
              <a:ext cx="483863" cy="483863"/>
            </a:xfrm>
            <a:prstGeom prst="rect">
              <a:avLst/>
            </a:prstGeom>
          </p:spPr>
        </p:pic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3B4FE45C-5D70-E4D0-3B33-AF64D8AA7126}"/>
                </a:ext>
              </a:extLst>
            </p:cNvPr>
            <p:cNvSpPr txBox="1">
              <a:spLocks/>
            </p:cNvSpPr>
            <p:nvPr/>
          </p:nvSpPr>
          <p:spPr>
            <a:xfrm>
              <a:off x="2223396" y="5779266"/>
              <a:ext cx="2299869" cy="787953"/>
            </a:xfrm>
            <a:prstGeom prst="rect">
              <a:avLst/>
            </a:prstGeom>
          </p:spPr>
          <p:txBody>
            <a:bodyPr vert="horz" lIns="51435" tIns="25718" rIns="51435" bIns="25718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514350">
                <a:spcAft>
                  <a:spcPts val="281"/>
                </a:spcAft>
                <a:defRPr/>
              </a:pPr>
              <a:r>
                <a:rPr lang="de-DE" sz="825" b="1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Aufdecken </a:t>
              </a:r>
              <a:r>
                <a:rPr lang="de-DE" sz="825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von</a:t>
              </a:r>
              <a:r>
                <a:rPr lang="de-DE" sz="825" b="1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 Energiefressern </a:t>
              </a:r>
              <a:r>
                <a:rPr lang="de-DE" sz="825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durch Energiemanager &amp; Hausmeister</a:t>
              </a: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477C62BE-EDB6-3B01-6EE7-A88040EDDC18}"/>
              </a:ext>
            </a:extLst>
          </p:cNvPr>
          <p:cNvGrpSpPr/>
          <p:nvPr/>
        </p:nvGrpSpPr>
        <p:grpSpPr>
          <a:xfrm>
            <a:off x="3581644" y="4185074"/>
            <a:ext cx="1565846" cy="443223"/>
            <a:chOff x="4242461" y="5779266"/>
            <a:chExt cx="2783729" cy="787953"/>
          </a:xfrm>
        </p:grpSpPr>
        <p:pic>
          <p:nvPicPr>
            <p:cNvPr id="43" name="Grafik 42" descr="Marke folgen mit einfarbiger Füllung">
              <a:extLst>
                <a:ext uri="{FF2B5EF4-FFF2-40B4-BE49-F238E27FC236}">
                  <a16:creationId xmlns:a16="http://schemas.microsoft.com/office/drawing/2014/main" id="{E56EE290-E290-E685-4894-DDB5F59BD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42461" y="5914654"/>
              <a:ext cx="483863" cy="483863"/>
            </a:xfrm>
            <a:prstGeom prst="rect">
              <a:avLst/>
            </a:prstGeom>
          </p:spPr>
        </p:pic>
        <p:sp>
          <p:nvSpPr>
            <p:cNvPr id="44" name="Title 1">
              <a:extLst>
                <a:ext uri="{FF2B5EF4-FFF2-40B4-BE49-F238E27FC236}">
                  <a16:creationId xmlns:a16="http://schemas.microsoft.com/office/drawing/2014/main" id="{D5F38B11-B046-20D0-867E-841AEF1A4269}"/>
                </a:ext>
              </a:extLst>
            </p:cNvPr>
            <p:cNvSpPr txBox="1">
              <a:spLocks/>
            </p:cNvSpPr>
            <p:nvPr/>
          </p:nvSpPr>
          <p:spPr>
            <a:xfrm>
              <a:off x="4726322" y="5779266"/>
              <a:ext cx="2299868" cy="787953"/>
            </a:xfrm>
            <a:prstGeom prst="rect">
              <a:avLst/>
            </a:prstGeom>
          </p:spPr>
          <p:txBody>
            <a:bodyPr vert="horz" lIns="51435" tIns="25718" rIns="51435" bIns="25718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514350">
                <a:spcAft>
                  <a:spcPts val="281"/>
                </a:spcAft>
                <a:defRPr/>
              </a:pPr>
              <a:r>
                <a:rPr lang="de-DE" sz="825" b="1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Punktgenaues Herunterheizen </a:t>
              </a:r>
              <a:r>
                <a:rPr lang="de-DE" sz="825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in Ferienzeiten durch Anzeige d. Taupunkts</a:t>
              </a:r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B8E12EDD-6ED2-E5B7-9F7D-AF93C32EE622}"/>
              </a:ext>
            </a:extLst>
          </p:cNvPr>
          <p:cNvGrpSpPr/>
          <p:nvPr/>
        </p:nvGrpSpPr>
        <p:grpSpPr>
          <a:xfrm>
            <a:off x="5222840" y="4185074"/>
            <a:ext cx="1491523" cy="443223"/>
            <a:chOff x="6745389" y="5779266"/>
            <a:chExt cx="2651598" cy="787953"/>
          </a:xfrm>
        </p:grpSpPr>
        <p:pic>
          <p:nvPicPr>
            <p:cNvPr id="46" name="Grafik 45" descr="Marke folgen mit einfarbiger Füllung">
              <a:extLst>
                <a:ext uri="{FF2B5EF4-FFF2-40B4-BE49-F238E27FC236}">
                  <a16:creationId xmlns:a16="http://schemas.microsoft.com/office/drawing/2014/main" id="{E3AAD44A-E57C-4FE3-7B1D-5CFCA6C51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45389" y="5914654"/>
              <a:ext cx="483863" cy="483863"/>
            </a:xfrm>
            <a:prstGeom prst="rect">
              <a:avLst/>
            </a:prstGeom>
          </p:spPr>
        </p:pic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2675A71E-B0D0-C796-7DAF-0E2E57081DC2}"/>
                </a:ext>
              </a:extLst>
            </p:cNvPr>
            <p:cNvSpPr txBox="1">
              <a:spLocks/>
            </p:cNvSpPr>
            <p:nvPr/>
          </p:nvSpPr>
          <p:spPr>
            <a:xfrm>
              <a:off x="7229252" y="5779266"/>
              <a:ext cx="2167735" cy="787953"/>
            </a:xfrm>
            <a:prstGeom prst="rect">
              <a:avLst/>
            </a:prstGeom>
          </p:spPr>
          <p:txBody>
            <a:bodyPr vert="horz" lIns="51435" tIns="25718" rIns="51435" bIns="25718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514350">
                <a:spcAft>
                  <a:spcPts val="281"/>
                </a:spcAft>
                <a:defRPr/>
              </a:pPr>
              <a:r>
                <a:rPr lang="de-DE" sz="825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Live-Daten „an einer Stelle“ vermeiden Begehungen und </a:t>
              </a:r>
              <a:r>
                <a:rPr lang="de-DE" sz="825" b="1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steigern Effizienz </a:t>
              </a:r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9DB4519A-5B23-479C-EE3F-91E709B568BB}"/>
              </a:ext>
            </a:extLst>
          </p:cNvPr>
          <p:cNvGrpSpPr/>
          <p:nvPr/>
        </p:nvGrpSpPr>
        <p:grpSpPr>
          <a:xfrm>
            <a:off x="6808601" y="4185074"/>
            <a:ext cx="1708118" cy="443223"/>
            <a:chOff x="9158570" y="5779266"/>
            <a:chExt cx="3036656" cy="787953"/>
          </a:xfrm>
        </p:grpSpPr>
        <p:pic>
          <p:nvPicPr>
            <p:cNvPr id="49" name="Grafik 48" descr="Marke folgen mit einfarbiger Füllung">
              <a:extLst>
                <a:ext uri="{FF2B5EF4-FFF2-40B4-BE49-F238E27FC236}">
                  <a16:creationId xmlns:a16="http://schemas.microsoft.com/office/drawing/2014/main" id="{408B8509-748D-3308-76A9-B1E2C470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58570" y="5914654"/>
              <a:ext cx="483863" cy="483863"/>
            </a:xfrm>
            <a:prstGeom prst="rect">
              <a:avLst/>
            </a:prstGeom>
          </p:spPr>
        </p:pic>
        <p:sp>
          <p:nvSpPr>
            <p:cNvPr id="50" name="Title 1">
              <a:extLst>
                <a:ext uri="{FF2B5EF4-FFF2-40B4-BE49-F238E27FC236}">
                  <a16:creationId xmlns:a16="http://schemas.microsoft.com/office/drawing/2014/main" id="{54968F6B-C905-1631-1DFB-81743CF304D8}"/>
                </a:ext>
              </a:extLst>
            </p:cNvPr>
            <p:cNvSpPr txBox="1">
              <a:spLocks/>
            </p:cNvSpPr>
            <p:nvPr/>
          </p:nvSpPr>
          <p:spPr>
            <a:xfrm>
              <a:off x="9642433" y="5779266"/>
              <a:ext cx="2552793" cy="787953"/>
            </a:xfrm>
            <a:prstGeom prst="rect">
              <a:avLst/>
            </a:prstGeom>
          </p:spPr>
          <p:txBody>
            <a:bodyPr vert="horz" lIns="51435" tIns="25718" rIns="51435" bIns="25718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514350">
                <a:spcAft>
                  <a:spcPts val="281"/>
                </a:spcAft>
                <a:defRPr/>
              </a:pPr>
              <a:r>
                <a:rPr lang="de-DE" sz="825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Spielerische</a:t>
              </a:r>
              <a:r>
                <a:rPr lang="de-DE" sz="825" b="1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 Energie-Erziehung </a:t>
              </a:r>
              <a:r>
                <a:rPr lang="de-DE" sz="825" dirty="0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von Schülern („Klima-Champion“) möglich</a:t>
              </a:r>
            </a:p>
          </p:txBody>
        </p:sp>
      </p:grpSp>
      <p:sp>
        <p:nvSpPr>
          <p:cNvPr id="6" name="Kreuz 5">
            <a:extLst>
              <a:ext uri="{FF2B5EF4-FFF2-40B4-BE49-F238E27FC236}">
                <a16:creationId xmlns:a16="http://schemas.microsoft.com/office/drawing/2014/main" id="{817A6CC3-EC3C-7669-42D0-354CCB80BD96}"/>
              </a:ext>
            </a:extLst>
          </p:cNvPr>
          <p:cNvSpPr/>
          <p:nvPr/>
        </p:nvSpPr>
        <p:spPr>
          <a:xfrm rot="18900000">
            <a:off x="7831456" y="311624"/>
            <a:ext cx="202399" cy="202399"/>
          </a:xfrm>
          <a:prstGeom prst="plus">
            <a:avLst>
              <a:gd name="adj" fmla="val 3872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685800"/>
            <a:endParaRPr lang="de-DE" sz="1200" err="1">
              <a:solidFill>
                <a:prstClr val="white"/>
              </a:solidFill>
              <a:latin typeface="Sora"/>
            </a:endParaRPr>
          </a:p>
        </p:txBody>
      </p:sp>
      <p:pic>
        <p:nvPicPr>
          <p:cNvPr id="11" name="Picture 2" descr="5 für Südwestfalen / Neue Weichen">
            <a:extLst>
              <a:ext uri="{FF2B5EF4-FFF2-40B4-BE49-F238E27FC236}">
                <a16:creationId xmlns:a16="http://schemas.microsoft.com/office/drawing/2014/main" id="{78E8CDB3-3F2A-A708-CE22-47B5B5C15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690" y="227501"/>
            <a:ext cx="445409" cy="41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ACDA9F3-1F9C-0115-4805-DED4AD54F7B7}"/>
              </a:ext>
            </a:extLst>
          </p:cNvPr>
          <p:cNvGrpSpPr>
            <a:grpSpLocks noChangeAspect="1"/>
          </p:cNvGrpSpPr>
          <p:nvPr/>
        </p:nvGrpSpPr>
        <p:grpSpPr>
          <a:xfrm>
            <a:off x="2471496" y="2170219"/>
            <a:ext cx="3614979" cy="1553391"/>
            <a:chOff x="1703512" y="2731456"/>
            <a:chExt cx="5816494" cy="249940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4E64D9D8-EF25-29C4-8707-D5783D15E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1790" y="2731456"/>
              <a:ext cx="3749105" cy="2499403"/>
            </a:xfrm>
            <a:prstGeom prst="rect">
              <a:avLst/>
            </a:prstGeom>
          </p:spPr>
        </p:pic>
        <p:pic>
          <p:nvPicPr>
            <p:cNvPr id="5" name="Grafik 4" descr="Ein Bild, das Text, Screenshot, Diagramm, Grafiksoftware enthält.&#10;&#10;Automatisch generierte Beschreibung">
              <a:extLst>
                <a:ext uri="{FF2B5EF4-FFF2-40B4-BE49-F238E27FC236}">
                  <a16:creationId xmlns:a16="http://schemas.microsoft.com/office/drawing/2014/main" id="{DE524817-43AC-9E8E-B0FF-CED8D0BF2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184"/>
            <a:stretch/>
          </p:blipFill>
          <p:spPr>
            <a:xfrm>
              <a:off x="5078422" y="2731456"/>
              <a:ext cx="2441584" cy="2482417"/>
            </a:xfrm>
            <a:prstGeom prst="rect">
              <a:avLst/>
            </a:prstGeom>
          </p:spPr>
        </p:pic>
        <p:pic>
          <p:nvPicPr>
            <p:cNvPr id="12" name="Grafik 11" descr="Ein Bild, das Screenshot, Multimedia-Software, Grafiksoftware, Digitales Compositing enthält.&#10;&#10;Automatisch generierte Beschreibung">
              <a:extLst>
                <a:ext uri="{FF2B5EF4-FFF2-40B4-BE49-F238E27FC236}">
                  <a16:creationId xmlns:a16="http://schemas.microsoft.com/office/drawing/2014/main" id="{66589EE2-294E-3463-A642-BE4CE388E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4" r="55855"/>
            <a:stretch/>
          </p:blipFill>
          <p:spPr>
            <a:xfrm>
              <a:off x="1703512" y="2731456"/>
              <a:ext cx="2186631" cy="2473163"/>
            </a:xfrm>
            <a:prstGeom prst="rect">
              <a:avLst/>
            </a:prstGeom>
          </p:spPr>
        </p:pic>
        <p:sp>
          <p:nvSpPr>
            <p:cNvPr id="26" name="Pfeil: gebogen 25">
              <a:extLst>
                <a:ext uri="{FF2B5EF4-FFF2-40B4-BE49-F238E27FC236}">
                  <a16:creationId xmlns:a16="http://schemas.microsoft.com/office/drawing/2014/main" id="{965E67F7-1355-F686-793B-A596DB077AE4}"/>
                </a:ext>
              </a:extLst>
            </p:cNvPr>
            <p:cNvSpPr/>
            <p:nvPr/>
          </p:nvSpPr>
          <p:spPr>
            <a:xfrm rot="17280905">
              <a:off x="4395907" y="3127444"/>
              <a:ext cx="1464469" cy="1464469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435509"/>
                <a:gd name="adj5" fmla="val 12500"/>
              </a:avLst>
            </a:prstGeom>
            <a:solidFill>
              <a:srgbClr val="78A7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de-DE" sz="1013">
                <a:solidFill>
                  <a:prstClr val="black"/>
                </a:solidFill>
                <a:latin typeface="Sora"/>
              </a:endParaRPr>
            </a:p>
          </p:txBody>
        </p:sp>
        <p:sp>
          <p:nvSpPr>
            <p:cNvPr id="27" name="Pfeil: gebogen 26">
              <a:extLst>
                <a:ext uri="{FF2B5EF4-FFF2-40B4-BE49-F238E27FC236}">
                  <a16:creationId xmlns:a16="http://schemas.microsoft.com/office/drawing/2014/main" id="{1852A41D-5DCA-C3E4-63BB-DE0E87145131}"/>
                </a:ext>
              </a:extLst>
            </p:cNvPr>
            <p:cNvSpPr/>
            <p:nvPr/>
          </p:nvSpPr>
          <p:spPr>
            <a:xfrm rot="6059181">
              <a:off x="3157908" y="3667763"/>
              <a:ext cx="1464469" cy="1464469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435509"/>
                <a:gd name="adj5" fmla="val 12500"/>
              </a:avLst>
            </a:prstGeom>
            <a:solidFill>
              <a:srgbClr val="78A7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de-DE" sz="1013">
                <a:solidFill>
                  <a:prstClr val="black"/>
                </a:solidFill>
                <a:latin typeface="Sora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D24A6DAD-B06D-1E5A-BD78-F80E702DCFE6}"/>
              </a:ext>
            </a:extLst>
          </p:cNvPr>
          <p:cNvSpPr txBox="1">
            <a:spLocks/>
          </p:cNvSpPr>
          <p:nvPr/>
        </p:nvSpPr>
        <p:spPr>
          <a:xfrm>
            <a:off x="627281" y="4185074"/>
            <a:ext cx="1192200" cy="443224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350">
              <a:spcAft>
                <a:spcPts val="281"/>
              </a:spcAft>
              <a:defRPr/>
            </a:pPr>
            <a:r>
              <a:rPr lang="de-DE" sz="1200" b="1">
                <a:solidFill>
                  <a:srgbClr val="414146"/>
                </a:solidFill>
                <a:latin typeface="TheSans 4-SemiLight" panose="02000403000000000003" pitchFamily="2" charset="77"/>
                <a:ea typeface="Tahoma" panose="020B0604030504040204" pitchFamily="34" charset="0"/>
                <a:cs typeface="Sora" pitchFamily="2" charset="0"/>
              </a:rPr>
              <a:t>NUTZEN FÜR KOMMUNEN</a:t>
            </a: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DB5048A2-3F9D-2DEF-AE1B-8144BEA7E63E}"/>
              </a:ext>
            </a:extLst>
          </p:cNvPr>
          <p:cNvSpPr txBox="1">
            <a:spLocks/>
          </p:cNvSpPr>
          <p:nvPr/>
        </p:nvSpPr>
        <p:spPr>
          <a:xfrm>
            <a:off x="629841" y="1669902"/>
            <a:ext cx="1670241" cy="3092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Aft>
                <a:spcPts val="450"/>
              </a:spcAft>
            </a:pPr>
            <a:r>
              <a:rPr lang="de-DE" sz="1350" b="1">
                <a:solidFill>
                  <a:srgbClr val="414146"/>
                </a:solidFill>
                <a:latin typeface="TheSans 4-SemiLight" panose="02000403000000000003" pitchFamily="2" charset="77"/>
              </a:rPr>
              <a:t>Use Case</a:t>
            </a:r>
            <a:endParaRPr lang="de-DE" sz="1050" b="1">
              <a:solidFill>
                <a:srgbClr val="414146"/>
              </a:solidFill>
              <a:latin typeface="TheSans 4-SemiLight" panose="0200040300000000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2659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B4E9B83-4069-50F3-DA7B-F66D9A9E5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B7213021-C201-4528-C67D-B048E9D72A54}"/>
              </a:ext>
            </a:extLst>
          </p:cNvPr>
          <p:cNvSpPr>
            <a:spLocks/>
          </p:cNvSpPr>
          <p:nvPr/>
        </p:nvSpPr>
        <p:spPr>
          <a:xfrm>
            <a:off x="632393" y="1657866"/>
            <a:ext cx="7886885" cy="2362082"/>
          </a:xfrm>
          <a:prstGeom prst="roundRect">
            <a:avLst>
              <a:gd name="adj" fmla="val 5361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685800"/>
            <a:endParaRPr lang="de-DE" sz="1200" err="1">
              <a:solidFill>
                <a:prstClr val="white"/>
              </a:solidFill>
              <a:latin typeface="TheSans 4-SemiLight" panose="02000403000000000003" pitchFamily="2" charset="77"/>
            </a:endParaRP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A6459579-7E69-2350-9061-8357EA0C31B8}"/>
              </a:ext>
            </a:extLst>
          </p:cNvPr>
          <p:cNvSpPr>
            <a:spLocks/>
          </p:cNvSpPr>
          <p:nvPr/>
        </p:nvSpPr>
        <p:spPr>
          <a:xfrm>
            <a:off x="2368250" y="1653779"/>
            <a:ext cx="3805254" cy="2366158"/>
          </a:xfrm>
          <a:prstGeom prst="roundRect">
            <a:avLst>
              <a:gd name="adj" fmla="val 508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685800"/>
            <a:endParaRPr lang="de-DE" sz="1200" err="1">
              <a:solidFill>
                <a:prstClr val="white"/>
              </a:solidFill>
              <a:latin typeface="Sora"/>
            </a:endParaRP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67238713-5348-FC1F-A984-5B79ABDF3026}"/>
              </a:ext>
            </a:extLst>
          </p:cNvPr>
          <p:cNvSpPr/>
          <p:nvPr/>
        </p:nvSpPr>
        <p:spPr>
          <a:xfrm>
            <a:off x="627281" y="4081828"/>
            <a:ext cx="7886879" cy="649715"/>
          </a:xfrm>
          <a:prstGeom prst="roundRect">
            <a:avLst>
              <a:gd name="adj" fmla="val 12607"/>
            </a:avLst>
          </a:prstGeom>
          <a:solidFill>
            <a:schemeClr val="accent4">
              <a:lumMod val="40000"/>
              <a:lumOff val="6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de-DE" sz="900">
              <a:solidFill>
                <a:prstClr val="white"/>
              </a:solidFill>
              <a:latin typeface="Sora"/>
              <a:cs typeface="Sora" pitchFamily="2" charset="0"/>
            </a:endParaRPr>
          </a:p>
        </p:txBody>
      </p:sp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ADF45BC-C92A-F6F7-6FAE-EF01F8AF8FC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04" imgH="405" progId="TCLayout.ActiveDocument.1">
                  <p:embed/>
                </p:oleObj>
              </mc:Choice>
              <mc:Fallback>
                <p:oleObj name="think-cell Folie" r:id="rId4" imgW="404" imgH="405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ADF45BC-C92A-F6F7-6FAE-EF01F8AF8F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el 17">
            <a:extLst>
              <a:ext uri="{FF2B5EF4-FFF2-40B4-BE49-F238E27FC236}">
                <a16:creationId xmlns:a16="http://schemas.microsoft.com/office/drawing/2014/main" id="{5496DD1B-DEE9-B8E9-028F-6439E3845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>
                <a:solidFill>
                  <a:srgbClr val="414146"/>
                </a:solidFill>
                <a:cs typeface="Sora" pitchFamily="2" charset="0"/>
              </a:rPr>
              <a:t>Herausforderung: </a:t>
            </a:r>
            <a:br>
              <a:rPr lang="de-DE" dirty="0">
                <a:solidFill>
                  <a:srgbClr val="414146"/>
                </a:solidFill>
                <a:cs typeface="Sora" pitchFamily="2" charset="0"/>
              </a:rPr>
            </a:br>
            <a:r>
              <a:rPr lang="de-DE" dirty="0">
                <a:solidFill>
                  <a:srgbClr val="414146"/>
                </a:solidFill>
                <a:cs typeface="Sora" pitchFamily="2" charset="0"/>
              </a:rPr>
              <a:t>Ineffiziente kommunale Abläufe &amp; hohe Kosten </a:t>
            </a:r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DDC0404-4516-6638-E8D9-93A46D2B5B8A}"/>
              </a:ext>
            </a:extLst>
          </p:cNvPr>
          <p:cNvSpPr txBox="1"/>
          <p:nvPr/>
        </p:nvSpPr>
        <p:spPr>
          <a:xfrm>
            <a:off x="6263353" y="1968444"/>
            <a:ext cx="2205649" cy="154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 defTabSz="514350">
              <a:spcAft>
                <a:spcPts val="225"/>
              </a:spcAft>
              <a:buClr>
                <a:srgbClr val="3B9033"/>
              </a:buClr>
              <a:buFont typeface="Wingdings" panose="05000000000000000000" pitchFamily="2" charset="2"/>
              <a:buChar char="§"/>
              <a:defRPr/>
            </a:pPr>
            <a:r>
              <a:rPr lang="de-DE" sz="825">
                <a:solidFill>
                  <a:prstClr val="black"/>
                </a:solidFill>
                <a:latin typeface="TheSans 4-SemiLight" panose="02000403000000000003" pitchFamily="2" charset="77"/>
                <a:cs typeface="Sora" pitchFamily="2" charset="0"/>
              </a:rPr>
              <a:t>Status Quo: Viele kommunale Prozesse erfordern Vor-Ort-Kontrollen und –Begehungen</a:t>
            </a:r>
          </a:p>
          <a:p>
            <a:pPr marL="160735" indent="-160735" defTabSz="514350">
              <a:spcAft>
                <a:spcPts val="225"/>
              </a:spcAft>
              <a:buClr>
                <a:srgbClr val="3B9033"/>
              </a:buClr>
              <a:buFont typeface="Wingdings" panose="05000000000000000000" pitchFamily="2" charset="2"/>
              <a:buChar char="§"/>
              <a:defRPr/>
            </a:pPr>
            <a:r>
              <a:rPr lang="de-DE" sz="825">
                <a:solidFill>
                  <a:prstClr val="black"/>
                </a:solidFill>
                <a:latin typeface="TheSans 4-SemiLight" panose="02000403000000000003" pitchFamily="2" charset="77"/>
                <a:cs typeface="Sora" pitchFamily="2" charset="0"/>
              </a:rPr>
              <a:t>Beispiele: Entleerung Abfallbehälter, Bewässerung Stadtgrün bei Hitze, Parkplatzkontrolle, Schädlingsbekämpfung,…</a:t>
            </a:r>
          </a:p>
          <a:p>
            <a:pPr marL="160735" indent="-160735" defTabSz="514350">
              <a:spcAft>
                <a:spcPts val="225"/>
              </a:spcAft>
              <a:buClr>
                <a:srgbClr val="3B9033"/>
              </a:buClr>
              <a:buFont typeface="Wingdings" panose="05000000000000000000" pitchFamily="2" charset="2"/>
              <a:buChar char="§"/>
              <a:defRPr/>
            </a:pPr>
            <a:r>
              <a:rPr lang="de-DE" sz="825">
                <a:solidFill>
                  <a:prstClr val="black"/>
                </a:solidFill>
                <a:latin typeface="TheSans 4-SemiLight" panose="02000403000000000003" pitchFamily="2" charset="77"/>
                <a:cs typeface="Sora" pitchFamily="2" charset="0"/>
              </a:rPr>
              <a:t>Mithilfe von Live-Daten können Kontrollen vom Schreibtisch aus erfolgen UND nur bei Bedarf wird das Personal aktiv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510BB4A-3C08-DD3B-DB9C-948BB0FBE1C0}"/>
              </a:ext>
            </a:extLst>
          </p:cNvPr>
          <p:cNvSpPr txBox="1"/>
          <p:nvPr/>
        </p:nvSpPr>
        <p:spPr>
          <a:xfrm>
            <a:off x="692213" y="2253180"/>
            <a:ext cx="1522531" cy="1465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de-DE" sz="1050" b="1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  <a:t>Smartes Abfallmanagement</a:t>
            </a:r>
          </a:p>
          <a:p>
            <a:pPr defTabSz="514350">
              <a:defRPr/>
            </a:pPr>
            <a:endParaRPr lang="de-DE" sz="525" b="1">
              <a:solidFill>
                <a:srgbClr val="414146"/>
              </a:solidFill>
              <a:latin typeface="TheSans 4-SemiLight" panose="02000403000000000003" pitchFamily="2" charset="77"/>
              <a:cs typeface="Sora" pitchFamily="2" charset="0"/>
            </a:endParaRPr>
          </a:p>
          <a:p>
            <a:pPr defTabSz="514350">
              <a:defRPr/>
            </a:pPr>
            <a:r>
              <a:rPr lang="de-DE" sz="1050" b="1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  <a:t>Bodenfeuchte-Check</a:t>
            </a:r>
          </a:p>
          <a:p>
            <a:pPr defTabSz="514350">
              <a:defRPr/>
            </a:pPr>
            <a:endParaRPr lang="de-DE" sz="525" b="1">
              <a:solidFill>
                <a:srgbClr val="414146"/>
              </a:solidFill>
              <a:latin typeface="TheSans 4-SemiLight" panose="02000403000000000003" pitchFamily="2" charset="77"/>
              <a:cs typeface="Sora" pitchFamily="2" charset="0"/>
            </a:endParaRPr>
          </a:p>
          <a:p>
            <a:pPr defTabSz="514350">
              <a:defRPr/>
            </a:pPr>
            <a:r>
              <a:rPr lang="de-DE" sz="1050" b="1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  <a:t>Nager-Track</a:t>
            </a:r>
          </a:p>
          <a:p>
            <a:pPr defTabSz="514350">
              <a:defRPr/>
            </a:pPr>
            <a:endParaRPr lang="de-DE" sz="525" b="1">
              <a:solidFill>
                <a:srgbClr val="414146"/>
              </a:solidFill>
              <a:latin typeface="TheSans 4-SemiLight" panose="02000403000000000003" pitchFamily="2" charset="77"/>
              <a:cs typeface="Sora" pitchFamily="2" charset="0"/>
            </a:endParaRPr>
          </a:p>
          <a:p>
            <a:pPr defTabSz="514350">
              <a:defRPr/>
            </a:pPr>
            <a:r>
              <a:rPr lang="de-DE" sz="1050" b="1">
                <a:solidFill>
                  <a:srgbClr val="414146"/>
                </a:solidFill>
                <a:latin typeface="TheSans 4-SemiLight" panose="02000403000000000003" pitchFamily="2" charset="77"/>
                <a:cs typeface="Sora" pitchFamily="2" charset="0"/>
              </a:rPr>
              <a:t>Smarte Parkplatzkontrolle</a:t>
            </a:r>
          </a:p>
          <a:p>
            <a:pPr defTabSz="514350">
              <a:defRPr/>
            </a:pPr>
            <a:endParaRPr lang="de-DE" sz="1050" b="1">
              <a:solidFill>
                <a:srgbClr val="414146"/>
              </a:solidFill>
              <a:latin typeface="TheSans 4-SemiLight" panose="02000403000000000003" pitchFamily="2" charset="77"/>
              <a:cs typeface="Sora" pitchFamily="2" charset="0"/>
            </a:endParaRPr>
          </a:p>
        </p:txBody>
      </p:sp>
      <p:sp>
        <p:nvSpPr>
          <p:cNvPr id="22" name="Inhaltsplatzhalter 5">
            <a:extLst>
              <a:ext uri="{FF2B5EF4-FFF2-40B4-BE49-F238E27FC236}">
                <a16:creationId xmlns:a16="http://schemas.microsoft.com/office/drawing/2014/main" id="{D0924310-9F8C-3515-0BA3-84850C868A1D}"/>
              </a:ext>
            </a:extLst>
          </p:cNvPr>
          <p:cNvSpPr txBox="1">
            <a:spLocks/>
          </p:cNvSpPr>
          <p:nvPr/>
        </p:nvSpPr>
        <p:spPr>
          <a:xfrm>
            <a:off x="2304945" y="1669903"/>
            <a:ext cx="3935512" cy="26430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2pPr>
            <a:lvl3pPr marL="432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3pPr>
            <a:lvl4pPr marL="648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4pPr>
            <a:lvl5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 defTabSz="685800">
              <a:spcAft>
                <a:spcPts val="450"/>
              </a:spcAft>
            </a:pPr>
            <a:r>
              <a:rPr lang="de-DE" sz="1350">
                <a:solidFill>
                  <a:srgbClr val="414146"/>
                </a:solidFill>
                <a:latin typeface="TheSans 4-SemiLight" panose="02000403000000000003" pitchFamily="2" charset="77"/>
              </a:rPr>
              <a:t>Blick in die Lösung</a:t>
            </a:r>
          </a:p>
        </p:txBody>
      </p:sp>
      <p:sp>
        <p:nvSpPr>
          <p:cNvPr id="23" name="Inhaltsplatzhalter 5">
            <a:extLst>
              <a:ext uri="{FF2B5EF4-FFF2-40B4-BE49-F238E27FC236}">
                <a16:creationId xmlns:a16="http://schemas.microsoft.com/office/drawing/2014/main" id="{DCF0944A-437C-41CE-B936-D7B5C5DDB347}"/>
              </a:ext>
            </a:extLst>
          </p:cNvPr>
          <p:cNvSpPr txBox="1">
            <a:spLocks/>
          </p:cNvSpPr>
          <p:nvPr/>
        </p:nvSpPr>
        <p:spPr>
          <a:xfrm>
            <a:off x="6240458" y="1669902"/>
            <a:ext cx="2273702" cy="26430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2pPr>
            <a:lvl3pPr marL="432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3pPr>
            <a:lvl4pPr marL="648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4pPr>
            <a:lvl5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 defTabSz="685800">
              <a:spcAft>
                <a:spcPts val="450"/>
              </a:spcAft>
            </a:pPr>
            <a:r>
              <a:rPr lang="de-DE" sz="1350">
                <a:solidFill>
                  <a:srgbClr val="414146"/>
                </a:solidFill>
                <a:latin typeface="TheSans 4-SemiLight" panose="02000403000000000003" pitchFamily="2" charset="77"/>
              </a:rPr>
              <a:t>Umsetzung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178DFA2D-856A-891C-5EDA-C01DE205B3BE}"/>
              </a:ext>
            </a:extLst>
          </p:cNvPr>
          <p:cNvGrpSpPr/>
          <p:nvPr/>
        </p:nvGrpSpPr>
        <p:grpSpPr>
          <a:xfrm>
            <a:off x="1913719" y="4185074"/>
            <a:ext cx="1565849" cy="443223"/>
            <a:chOff x="1739533" y="5779266"/>
            <a:chExt cx="2783732" cy="787953"/>
          </a:xfrm>
        </p:grpSpPr>
        <p:pic>
          <p:nvPicPr>
            <p:cNvPr id="33" name="Grafik 32" descr="Marke folgen mit einfarbiger Füllung">
              <a:extLst>
                <a:ext uri="{FF2B5EF4-FFF2-40B4-BE49-F238E27FC236}">
                  <a16:creationId xmlns:a16="http://schemas.microsoft.com/office/drawing/2014/main" id="{58B0FEAF-487C-762B-024C-F5646171B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39533" y="5914654"/>
              <a:ext cx="483863" cy="483863"/>
            </a:xfrm>
            <a:prstGeom prst="rect">
              <a:avLst/>
            </a:prstGeom>
          </p:spPr>
        </p:pic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02AE14A4-A09A-D07E-0EB1-98359C726B17}"/>
                </a:ext>
              </a:extLst>
            </p:cNvPr>
            <p:cNvSpPr txBox="1">
              <a:spLocks/>
            </p:cNvSpPr>
            <p:nvPr/>
          </p:nvSpPr>
          <p:spPr>
            <a:xfrm>
              <a:off x="2223396" y="5779266"/>
              <a:ext cx="2299869" cy="787953"/>
            </a:xfrm>
            <a:prstGeom prst="rect">
              <a:avLst/>
            </a:prstGeom>
          </p:spPr>
          <p:txBody>
            <a:bodyPr vert="horz" lIns="51435" tIns="25718" rIns="51435" bIns="25718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514350">
                <a:spcAft>
                  <a:spcPts val="281"/>
                </a:spcAft>
                <a:defRPr/>
              </a:pPr>
              <a:r>
                <a:rPr lang="de-DE" sz="788" b="1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Zeitersparnis </a:t>
              </a:r>
              <a:r>
                <a:rPr lang="de-DE" sz="788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durch Kontrollen von Infrastrukturen ohne Anfahrt</a:t>
              </a: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8D2D76C6-9993-FC7C-0610-E247A2C484EA}"/>
              </a:ext>
            </a:extLst>
          </p:cNvPr>
          <p:cNvGrpSpPr/>
          <p:nvPr/>
        </p:nvGrpSpPr>
        <p:grpSpPr>
          <a:xfrm>
            <a:off x="3581644" y="4185074"/>
            <a:ext cx="1565846" cy="443223"/>
            <a:chOff x="4242461" y="5779266"/>
            <a:chExt cx="2783729" cy="787953"/>
          </a:xfrm>
        </p:grpSpPr>
        <p:pic>
          <p:nvPicPr>
            <p:cNvPr id="43" name="Grafik 42" descr="Marke folgen mit einfarbiger Füllung">
              <a:extLst>
                <a:ext uri="{FF2B5EF4-FFF2-40B4-BE49-F238E27FC236}">
                  <a16:creationId xmlns:a16="http://schemas.microsoft.com/office/drawing/2014/main" id="{8819E642-6A56-7156-EAA1-E8C0CC7E6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42461" y="5914654"/>
              <a:ext cx="483863" cy="483863"/>
            </a:xfrm>
            <a:prstGeom prst="rect">
              <a:avLst/>
            </a:prstGeom>
          </p:spPr>
        </p:pic>
        <p:sp>
          <p:nvSpPr>
            <p:cNvPr id="44" name="Title 1">
              <a:extLst>
                <a:ext uri="{FF2B5EF4-FFF2-40B4-BE49-F238E27FC236}">
                  <a16:creationId xmlns:a16="http://schemas.microsoft.com/office/drawing/2014/main" id="{F03BE541-08BA-DC5E-C7C3-48A0E6E17D59}"/>
                </a:ext>
              </a:extLst>
            </p:cNvPr>
            <p:cNvSpPr txBox="1">
              <a:spLocks/>
            </p:cNvSpPr>
            <p:nvPr/>
          </p:nvSpPr>
          <p:spPr>
            <a:xfrm>
              <a:off x="4726322" y="5779266"/>
              <a:ext cx="2299868" cy="787953"/>
            </a:xfrm>
            <a:prstGeom prst="rect">
              <a:avLst/>
            </a:prstGeom>
          </p:spPr>
          <p:txBody>
            <a:bodyPr vert="horz" lIns="51435" tIns="25718" rIns="51435" bIns="25718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514350">
                <a:spcAft>
                  <a:spcPts val="281"/>
                </a:spcAft>
                <a:defRPr/>
              </a:pPr>
              <a:r>
                <a:rPr lang="de-DE" sz="788" b="1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Kürzere Reaktionszeiten </a:t>
              </a:r>
              <a:br>
                <a:rPr lang="de-DE" sz="788" b="1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</a:br>
              <a:r>
                <a:rPr lang="de-DE" sz="788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durch Live-Daten, z.B. im Gefahrenfall</a:t>
              </a:r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83DB5EBB-0FD4-B2D7-40AD-6DDDEFB22105}"/>
              </a:ext>
            </a:extLst>
          </p:cNvPr>
          <p:cNvGrpSpPr/>
          <p:nvPr/>
        </p:nvGrpSpPr>
        <p:grpSpPr>
          <a:xfrm>
            <a:off x="5222840" y="4185074"/>
            <a:ext cx="1491523" cy="443223"/>
            <a:chOff x="6745389" y="5779266"/>
            <a:chExt cx="2651598" cy="787953"/>
          </a:xfrm>
        </p:grpSpPr>
        <p:pic>
          <p:nvPicPr>
            <p:cNvPr id="46" name="Grafik 45" descr="Marke folgen mit einfarbiger Füllung">
              <a:extLst>
                <a:ext uri="{FF2B5EF4-FFF2-40B4-BE49-F238E27FC236}">
                  <a16:creationId xmlns:a16="http://schemas.microsoft.com/office/drawing/2014/main" id="{26F4F454-8CCF-0989-564A-6FC1AF676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45389" y="5914654"/>
              <a:ext cx="483863" cy="483863"/>
            </a:xfrm>
            <a:prstGeom prst="rect">
              <a:avLst/>
            </a:prstGeom>
          </p:spPr>
        </p:pic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98F0616A-5D86-EFE7-9B5D-E29037C2E9CD}"/>
                </a:ext>
              </a:extLst>
            </p:cNvPr>
            <p:cNvSpPr txBox="1">
              <a:spLocks/>
            </p:cNvSpPr>
            <p:nvPr/>
          </p:nvSpPr>
          <p:spPr>
            <a:xfrm>
              <a:off x="7229252" y="5779266"/>
              <a:ext cx="2167735" cy="787953"/>
            </a:xfrm>
            <a:prstGeom prst="rect">
              <a:avLst/>
            </a:prstGeom>
          </p:spPr>
          <p:txBody>
            <a:bodyPr vert="horz" lIns="51435" tIns="25718" rIns="51435" bIns="25718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514350">
                <a:spcAft>
                  <a:spcPts val="281"/>
                </a:spcAft>
                <a:defRPr/>
              </a:pPr>
              <a:r>
                <a:rPr lang="de-DE" sz="788" b="1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Weniger Ressourceneinsatz </a:t>
              </a:r>
              <a:r>
                <a:rPr lang="de-DE" sz="788">
                  <a:solidFill>
                    <a:srgbClr val="414146"/>
                  </a:solidFill>
                  <a:latin typeface="TheSans 4-SemiLight" panose="02000403000000000003" pitchFamily="2" charset="77"/>
                  <a:ea typeface="Tahoma" panose="020B0604030504040204" pitchFamily="34" charset="0"/>
                  <a:cs typeface="Sora" pitchFamily="2" charset="0"/>
                </a:rPr>
                <a:t>durch Aktionen nur bei Bedarf</a:t>
              </a:r>
              <a:endParaRPr lang="de-DE" sz="788" b="1">
                <a:solidFill>
                  <a:srgbClr val="414146"/>
                </a:solidFill>
                <a:latin typeface="TheSans 4-SemiLight" panose="02000403000000000003" pitchFamily="2" charset="77"/>
                <a:ea typeface="Tahoma" panose="020B0604030504040204" pitchFamily="34" charset="0"/>
                <a:cs typeface="Sora" pitchFamily="2" charset="0"/>
              </a:endParaRPr>
            </a:p>
          </p:txBody>
        </p:sp>
      </p:grpSp>
      <p:sp>
        <p:nvSpPr>
          <p:cNvPr id="6" name="Kreuz 5">
            <a:extLst>
              <a:ext uri="{FF2B5EF4-FFF2-40B4-BE49-F238E27FC236}">
                <a16:creationId xmlns:a16="http://schemas.microsoft.com/office/drawing/2014/main" id="{C90373EC-3C7E-440C-1A3C-7312F2F4E9F8}"/>
              </a:ext>
            </a:extLst>
          </p:cNvPr>
          <p:cNvSpPr/>
          <p:nvPr/>
        </p:nvSpPr>
        <p:spPr>
          <a:xfrm rot="18900000">
            <a:off x="7831456" y="311624"/>
            <a:ext cx="202399" cy="202399"/>
          </a:xfrm>
          <a:prstGeom prst="plus">
            <a:avLst>
              <a:gd name="adj" fmla="val 3872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685800"/>
            <a:endParaRPr lang="de-DE" sz="1200" err="1">
              <a:solidFill>
                <a:prstClr val="white"/>
              </a:solidFill>
              <a:latin typeface="Sora"/>
            </a:endParaRPr>
          </a:p>
        </p:txBody>
      </p:sp>
      <p:pic>
        <p:nvPicPr>
          <p:cNvPr id="11" name="Picture 2" descr="5 für Südwestfalen / Neue Weichen">
            <a:extLst>
              <a:ext uri="{FF2B5EF4-FFF2-40B4-BE49-F238E27FC236}">
                <a16:creationId xmlns:a16="http://schemas.microsoft.com/office/drawing/2014/main" id="{03764DAE-8DD9-839A-099B-0E62C7A4F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690" y="227501"/>
            <a:ext cx="445409" cy="41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540CE1E-8C43-744B-2E92-2B294471D4C0}"/>
              </a:ext>
            </a:extLst>
          </p:cNvPr>
          <p:cNvSpPr txBox="1">
            <a:spLocks/>
          </p:cNvSpPr>
          <p:nvPr/>
        </p:nvSpPr>
        <p:spPr>
          <a:xfrm>
            <a:off x="627281" y="4185074"/>
            <a:ext cx="1192200" cy="443224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350">
              <a:spcAft>
                <a:spcPts val="281"/>
              </a:spcAft>
              <a:defRPr/>
            </a:pPr>
            <a:r>
              <a:rPr lang="de-DE" sz="1200" b="1">
                <a:solidFill>
                  <a:srgbClr val="414146"/>
                </a:solidFill>
                <a:latin typeface="TheSans 4-SemiLight" panose="02000403000000000003" pitchFamily="2" charset="77"/>
                <a:ea typeface="Tahoma" panose="020B0604030504040204" pitchFamily="34" charset="0"/>
                <a:cs typeface="Sora" pitchFamily="2" charset="0"/>
              </a:rPr>
              <a:t>NUTZEN FÜR KOMMUNEN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F8ECD9A-31EB-D7F2-6DF4-8C4725BAC96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25533"/>
          <a:stretch>
            <a:fillRect/>
          </a:stretch>
        </p:blipFill>
        <p:spPr>
          <a:xfrm>
            <a:off x="2471497" y="2170220"/>
            <a:ext cx="1945646" cy="155339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9FA383AB-FEDE-6F45-B4E9-36CC82A2CD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2084" y="2170220"/>
            <a:ext cx="1664252" cy="664317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2D96E32F-178C-E024-24EF-90ABC0E258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2084" y="2834538"/>
            <a:ext cx="1664252" cy="889073"/>
          </a:xfrm>
          <a:prstGeom prst="rect">
            <a:avLst/>
          </a:prstGeom>
        </p:spPr>
      </p:pic>
      <p:sp>
        <p:nvSpPr>
          <p:cNvPr id="2" name="Inhaltsplatzhalter 5">
            <a:extLst>
              <a:ext uri="{FF2B5EF4-FFF2-40B4-BE49-F238E27FC236}">
                <a16:creationId xmlns:a16="http://schemas.microsoft.com/office/drawing/2014/main" id="{C8B332CE-E798-20E0-1ACB-380C4D50DA9A}"/>
              </a:ext>
            </a:extLst>
          </p:cNvPr>
          <p:cNvSpPr txBox="1">
            <a:spLocks/>
          </p:cNvSpPr>
          <p:nvPr/>
        </p:nvSpPr>
        <p:spPr>
          <a:xfrm>
            <a:off x="629841" y="1669902"/>
            <a:ext cx="1670241" cy="3092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Aft>
                <a:spcPts val="450"/>
              </a:spcAft>
            </a:pPr>
            <a:r>
              <a:rPr lang="de-DE" sz="1350" b="1">
                <a:solidFill>
                  <a:srgbClr val="414146"/>
                </a:solidFill>
                <a:latin typeface="TheSans 4-SemiLight" panose="02000403000000000003" pitchFamily="2" charset="77"/>
              </a:rPr>
              <a:t>Use Case</a:t>
            </a:r>
            <a:endParaRPr lang="de-DE" sz="1050" b="1">
              <a:solidFill>
                <a:srgbClr val="414146"/>
              </a:solidFill>
              <a:latin typeface="TheSans 4-SemiLight" panose="0200040300000000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6639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846A2-5FA3-5703-FE25-49F47E405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5FD112E-4B7C-4B5D-94B4-CABD7331C5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latin typeface="TheSans 7-Bold" panose="020B0502050302020203" pitchFamily="34" charset="77"/>
              </a:rPr>
              <a:t>smart cities: schule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852DB98-D3DF-9251-13E2-8E86B0E42C78}"/>
              </a:ext>
            </a:extLst>
          </p:cNvPr>
          <p:cNvSpPr txBox="1"/>
          <p:nvPr/>
        </p:nvSpPr>
        <p:spPr>
          <a:xfrm>
            <a:off x="1074656" y="1065229"/>
            <a:ext cx="5542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8A0A4"/>
                </a:solidFill>
                <a:latin typeface="TheSans 7-Bold Caps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571066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0AE30-B913-B4D5-74AF-381E36E96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Screenshot, Logo enthält.&#10;&#10;KI-generierte Inhalte können fehlerhaft sein.">
            <a:extLst>
              <a:ext uri="{FF2B5EF4-FFF2-40B4-BE49-F238E27FC236}">
                <a16:creationId xmlns:a16="http://schemas.microsoft.com/office/drawing/2014/main" id="{EF0B6924-75E5-863B-E811-1A4BFCB8B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64" y="1254841"/>
            <a:ext cx="5682904" cy="378860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CDFDAAC-AE87-1594-2B37-7DB0C58D209A}"/>
              </a:ext>
            </a:extLst>
          </p:cNvPr>
          <p:cNvSpPr txBox="1"/>
          <p:nvPr/>
        </p:nvSpPr>
        <p:spPr>
          <a:xfrm>
            <a:off x="6559241" y="2286770"/>
            <a:ext cx="2385254" cy="623248"/>
          </a:xfrm>
          <a:prstGeom prst="rect">
            <a:avLst/>
          </a:prstGeom>
          <a:noFill/>
          <a:ln w="1905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AB522"/>
              </a:buClr>
            </a:pPr>
            <a:r>
              <a:rPr lang="de-DE" sz="1200" dirty="0">
                <a:solidFill>
                  <a:srgbClr val="03A0A4"/>
                </a:solidFill>
                <a:latin typeface="TheSans 7-Bold" pitchFamily="2" charset="0"/>
              </a:rPr>
              <a:t>HIER GEHT‘S ZUR ANMELDUNG:</a:t>
            </a:r>
          </a:p>
          <a:p>
            <a:pPr>
              <a:lnSpc>
                <a:spcPct val="150000"/>
              </a:lnSpc>
              <a:buClr>
                <a:srgbClr val="FAB522"/>
              </a:buClr>
            </a:pPr>
            <a:r>
              <a:rPr lang="de-DE" sz="1200" dirty="0">
                <a:latin typeface="TheSans 7-Bold" pitchFamily="2" charset="0"/>
              </a:rPr>
              <a:t>https://</a:t>
            </a:r>
            <a:r>
              <a:rPr lang="de-DE" sz="1200" dirty="0" err="1">
                <a:latin typeface="TheSans 7-Bold" pitchFamily="2" charset="0"/>
              </a:rPr>
              <a:t>eveeno.com</a:t>
            </a:r>
            <a:r>
              <a:rPr lang="de-DE" sz="1200" dirty="0">
                <a:latin typeface="TheSans 7-Bold" pitchFamily="2" charset="0"/>
              </a:rPr>
              <a:t>/</a:t>
            </a:r>
            <a:r>
              <a:rPr lang="de-DE" sz="1200" dirty="0" err="1">
                <a:latin typeface="TheSans 7-Bold" pitchFamily="2" charset="0"/>
              </a:rPr>
              <a:t>swf</a:t>
            </a:r>
            <a:r>
              <a:rPr lang="de-DE" sz="1200" dirty="0">
                <a:latin typeface="TheSans 7-Bold" pitchFamily="2" charset="0"/>
              </a:rPr>
              <a:t>-festival 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6793AD59-288E-FCD5-0280-621E6AEA05A4}"/>
              </a:ext>
            </a:extLst>
          </p:cNvPr>
          <p:cNvSpPr txBox="1">
            <a:spLocks/>
          </p:cNvSpPr>
          <p:nvPr/>
        </p:nvSpPr>
        <p:spPr>
          <a:xfrm>
            <a:off x="606564" y="686926"/>
            <a:ext cx="6990506" cy="5679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rgbClr val="03A0A4"/>
                </a:solidFill>
                <a:latin typeface="TheSans 7-Bold Caps" panose="020B050205030202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SAVE THE DATE</a:t>
            </a:r>
          </a:p>
        </p:txBody>
      </p:sp>
    </p:spTree>
    <p:extLst>
      <p:ext uri="{BB962C8B-B14F-4D97-AF65-F5344CB8AC3E}">
        <p14:creationId xmlns:p14="http://schemas.microsoft.com/office/powerpoint/2010/main" val="3505381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B0472-9728-789F-0094-1A2A6ED2D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E243C1D-FE95-763F-B7A4-F46E059AA0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latin typeface="TheSans 7-Bold" panose="020B0502050302020203" pitchFamily="34" charset="77"/>
              </a:rPr>
              <a:t>smart cities: schule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5E255F-1CF7-45A7-38CA-3857A73688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0454" y="1353094"/>
            <a:ext cx="6990506" cy="567915"/>
          </a:xfrm>
        </p:spPr>
        <p:txBody>
          <a:bodyPr/>
          <a:lstStyle/>
          <a:p>
            <a:r>
              <a:rPr lang="de-DE" dirty="0"/>
              <a:t>TERMINE 2026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E5EF1BC-4B12-0A7A-DB88-00B6A4C466FA}"/>
              </a:ext>
            </a:extLst>
          </p:cNvPr>
          <p:cNvSpPr txBox="1"/>
          <p:nvPr/>
        </p:nvSpPr>
        <p:spPr>
          <a:xfrm>
            <a:off x="690455" y="1921009"/>
            <a:ext cx="5843350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AB522"/>
              </a:buClr>
            </a:pPr>
            <a:r>
              <a:rPr lang="de-DE" sz="1200" dirty="0">
                <a:solidFill>
                  <a:srgbClr val="03A0A4"/>
                </a:solidFill>
                <a:latin typeface="TheSans 7-Bold" pitchFamily="2" charset="0"/>
              </a:rPr>
              <a:t>12.06.2026		SC: Schule: „ Mitdenken. Mitwirken. Mitgestalten: Smarte 				Beteiligungstools in Südwestfalen“</a:t>
            </a:r>
          </a:p>
          <a:p>
            <a:pPr>
              <a:lnSpc>
                <a:spcPct val="150000"/>
              </a:lnSpc>
              <a:buClr>
                <a:srgbClr val="FAB522"/>
              </a:buClr>
            </a:pPr>
            <a:r>
              <a:rPr lang="de-DE" sz="1200" dirty="0">
                <a:latin typeface="TheSans 7-Bold" pitchFamily="2" charset="0"/>
              </a:rPr>
              <a:t>01.07.2026</a:t>
            </a:r>
            <a:r>
              <a:rPr lang="de-DE" sz="1200" dirty="0">
                <a:solidFill>
                  <a:srgbClr val="03A0A4"/>
                </a:solidFill>
                <a:latin typeface="TheSans 7-Bold" pitchFamily="2" charset="0"/>
              </a:rPr>
              <a:t>		</a:t>
            </a:r>
            <a:r>
              <a:rPr lang="de-DE" sz="1200" dirty="0">
                <a:latin typeface="TheSans 7-Bold" pitchFamily="2" charset="0"/>
              </a:rPr>
              <a:t>Südwestfalen Festival 2026 – Roots &amp; </a:t>
            </a:r>
            <a:r>
              <a:rPr lang="de-DE" sz="1200" dirty="0" err="1">
                <a:latin typeface="TheSans 7-Bold" pitchFamily="2" charset="0"/>
              </a:rPr>
              <a:t>Visions</a:t>
            </a:r>
            <a:endParaRPr lang="de-DE" sz="1200" dirty="0">
              <a:latin typeface="TheSans 7-Bold" pitchFamily="2" charset="0"/>
            </a:endParaRPr>
          </a:p>
          <a:p>
            <a:pPr>
              <a:lnSpc>
                <a:spcPct val="150000"/>
              </a:lnSpc>
              <a:buClr>
                <a:srgbClr val="FAB522"/>
              </a:buClr>
            </a:pPr>
            <a:r>
              <a:rPr lang="de-DE" sz="1200" dirty="0">
                <a:latin typeface="TheSans 7-Bold" pitchFamily="2" charset="0"/>
              </a:rPr>
              <a:t>			Exkursion „AR, UDP, IoT: Smart Cities Kürzel verstehen – in der 			</a:t>
            </a:r>
            <a:r>
              <a:rPr lang="de-DE" sz="1200" dirty="0" err="1">
                <a:latin typeface="TheSans 7-Bold" pitchFamily="2" charset="0"/>
              </a:rPr>
              <a:t>Zukunfts.Werk.Stadt</a:t>
            </a:r>
            <a:r>
              <a:rPr lang="de-DE" sz="1200" dirty="0">
                <a:latin typeface="TheSans 7-Bold" pitchFamily="2" charset="0"/>
              </a:rPr>
              <a:t> in Menden“</a:t>
            </a:r>
            <a:br>
              <a:rPr lang="de-DE" sz="1200" dirty="0">
                <a:latin typeface="TheSans 7-Bold" pitchFamily="2" charset="0"/>
              </a:rPr>
            </a:br>
            <a:r>
              <a:rPr lang="de-DE" sz="1200" dirty="0">
                <a:latin typeface="TheSans 7-Bold" pitchFamily="2" charset="0"/>
              </a:rPr>
              <a:t>13.10.-15.10.2026 	Standpräsenz auf der Smart Country Convention 2026 in Berlin</a:t>
            </a:r>
          </a:p>
          <a:p>
            <a:pPr>
              <a:lnSpc>
                <a:spcPct val="150000"/>
              </a:lnSpc>
              <a:buClr>
                <a:srgbClr val="FAB522"/>
              </a:buClr>
            </a:pPr>
            <a:r>
              <a:rPr lang="de-DE" sz="1200" dirty="0">
                <a:solidFill>
                  <a:schemeClr val="accent1"/>
                </a:solidFill>
                <a:latin typeface="TheSans 7-Bold" pitchFamily="2" charset="0"/>
              </a:rPr>
              <a:t>27.11.2026	</a:t>
            </a:r>
            <a:r>
              <a:rPr lang="de-DE" sz="1200" dirty="0">
                <a:latin typeface="TheSans 7-Bold" pitchFamily="2" charset="0"/>
              </a:rPr>
              <a:t>	</a:t>
            </a:r>
            <a:r>
              <a:rPr lang="de-DE" sz="1200" dirty="0">
                <a:solidFill>
                  <a:schemeClr val="accent1"/>
                </a:solidFill>
                <a:latin typeface="TheSans 7-Bold" pitchFamily="2" charset="0"/>
              </a:rPr>
              <a:t>Regionaler Freitag </a:t>
            </a:r>
            <a:r>
              <a:rPr lang="de-DE" sz="1200" dirty="0" err="1">
                <a:solidFill>
                  <a:schemeClr val="accent1"/>
                </a:solidFill>
                <a:latin typeface="TheSans 7-Bold" pitchFamily="2" charset="0"/>
              </a:rPr>
              <a:t>meets</a:t>
            </a:r>
            <a:r>
              <a:rPr lang="de-DE" sz="1200" dirty="0">
                <a:solidFill>
                  <a:schemeClr val="accent1"/>
                </a:solidFill>
                <a:latin typeface="TheSans 7-Bold" pitchFamily="2" charset="0"/>
              </a:rPr>
              <a:t> Smart Cities: Schule: „5 für 					Südwestfalen: Smart Cities im Rückspiegel“</a:t>
            </a:r>
          </a:p>
          <a:p>
            <a:pPr>
              <a:lnSpc>
                <a:spcPct val="150000"/>
              </a:lnSpc>
              <a:buClr>
                <a:srgbClr val="FAB522"/>
              </a:buClr>
            </a:pPr>
            <a:endParaRPr lang="de-DE" sz="1200" dirty="0">
              <a:latin typeface="TheSans 7-Bold" pitchFamily="2" charset="0"/>
            </a:endParaRPr>
          </a:p>
          <a:p>
            <a:pPr>
              <a:lnSpc>
                <a:spcPct val="150000"/>
              </a:lnSpc>
              <a:buClr>
                <a:srgbClr val="FAB522"/>
              </a:buClr>
            </a:pPr>
            <a:r>
              <a:rPr lang="de-DE" sz="1200" i="1" dirty="0">
                <a:latin typeface="TheSans 7-Bold" pitchFamily="2" charset="0"/>
              </a:rPr>
              <a:t>Optional </a:t>
            </a:r>
            <a:r>
              <a:rPr lang="de-DE" sz="1200" dirty="0">
                <a:latin typeface="TheSans 7-Bold" pitchFamily="2" charset="0"/>
              </a:rPr>
              <a:t>		Individuelle Austauschgespräche zu relevanten Themen </a:t>
            </a:r>
          </a:p>
        </p:txBody>
      </p:sp>
    </p:spTree>
    <p:extLst>
      <p:ext uri="{BB962C8B-B14F-4D97-AF65-F5344CB8AC3E}">
        <p14:creationId xmlns:p14="http://schemas.microsoft.com/office/powerpoint/2010/main" val="2209046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88E95FD-656A-6473-085A-2FE2FB3FEA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1200368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88A9D22-91B8-D4DB-21C4-C71C1DB8EA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latin typeface="TheSans 7-Bold" panose="020B0502050302020203" pitchFamily="34" charset="77"/>
              </a:rPr>
              <a:t>smart cities: schule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6E7852-B254-F3CE-87FC-3A5E5A9C37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0454" y="1058316"/>
            <a:ext cx="6159233" cy="660827"/>
          </a:xfrm>
        </p:spPr>
        <p:txBody>
          <a:bodyPr/>
          <a:lstStyle/>
          <a:p>
            <a:r>
              <a:rPr lang="de-DE" sz="2800" dirty="0"/>
              <a:t>THEMENBASIERTE ONLINESESSIONS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2F7FBB4-6369-D831-664C-EAEC8CD5C362}"/>
              </a:ext>
            </a:extLst>
          </p:cNvPr>
          <p:cNvSpPr/>
          <p:nvPr/>
        </p:nvSpPr>
        <p:spPr>
          <a:xfrm>
            <a:off x="690455" y="1719143"/>
            <a:ext cx="5198618" cy="303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Teilen von Projektergebnissen </a:t>
            </a:r>
            <a:r>
              <a:rPr lang="de-DE" sz="1350" dirty="0">
                <a:latin typeface="TheSans 7-Bold" pitchFamily="2" charset="0"/>
                <a:sym typeface="Wingdings" pitchFamily="2" charset="2"/>
              </a:rPr>
              <a:t>aus dem Modellprojekt „5 für Südwestfalen“ und </a:t>
            </a: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weiteren Best Practices </a:t>
            </a:r>
            <a:r>
              <a:rPr lang="de-DE" sz="1350" dirty="0">
                <a:latin typeface="TheSans 7-Bold" pitchFamily="2" charset="0"/>
                <a:sym typeface="Wingdings" pitchFamily="2" charset="2"/>
              </a:rPr>
              <a:t>aus der Region (und darüber hinaus)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Thematische Clusterung </a:t>
            </a:r>
            <a:r>
              <a:rPr lang="de-DE" sz="1350" dirty="0">
                <a:solidFill>
                  <a:prstClr val="black"/>
                </a:solidFill>
                <a:latin typeface="TheSans 7-Bold" pitchFamily="2" charset="0"/>
                <a:sym typeface="Wingdings" pitchFamily="2" charset="2"/>
              </a:rPr>
              <a:t> Ideen jederzeit herzlich willkommen!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prstClr val="black"/>
                </a:solidFill>
                <a:latin typeface="TheSans 7-Bold" pitchFamily="2" charset="0"/>
                <a:sym typeface="Wingdings" pitchFamily="2" charset="2"/>
              </a:rPr>
              <a:t>Online-Format zu relevanten Themen - </a:t>
            </a: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vierteljährlich &amp; einstündig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latin typeface="TheSans 7-Bold" pitchFamily="2" charset="0"/>
                <a:sym typeface="Wingdings" pitchFamily="2" charset="2"/>
              </a:rPr>
              <a:t>immer freitags von 11:00 bis 12:00 Uhr</a:t>
            </a:r>
            <a:br>
              <a:rPr lang="de-DE" sz="1350" dirty="0">
                <a:solidFill>
                  <a:prstClr val="black"/>
                </a:solidFill>
                <a:latin typeface="TheSans 7-Bold" pitchFamily="2" charset="0"/>
              </a:rPr>
            </a:br>
            <a:endParaRPr lang="de-DE" sz="1350" dirty="0">
              <a:solidFill>
                <a:prstClr val="black"/>
              </a:solidFill>
              <a:latin typeface="TheSans 7-Bold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de-DE" sz="900" dirty="0">
              <a:latin typeface="TheSans 7-Bold" pitchFamily="2" charset="0"/>
              <a:ea typeface="+mj-ea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F1FD0C-59B0-F235-972A-41F089807D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4249" y="1303385"/>
            <a:ext cx="2891255" cy="253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33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16E22-DCA2-02EB-AD99-45BF9FF79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3918B06-CB7D-B148-40E3-8643A605A4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latin typeface="TheSans 7-Bold" panose="020B0502050302020203" pitchFamily="34" charset="77"/>
              </a:rPr>
              <a:t>smart cities: schule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A8388A-FB2C-3D02-4C1F-9E96345D84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0454" y="1058316"/>
            <a:ext cx="6159233" cy="660827"/>
          </a:xfrm>
        </p:spPr>
        <p:txBody>
          <a:bodyPr/>
          <a:lstStyle/>
          <a:p>
            <a:r>
              <a:rPr lang="de-DE" sz="2800" dirty="0"/>
              <a:t>SESSION AM 07.02.2025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6F2BA3F-E8C7-D6F1-C155-AC2807C21C12}"/>
              </a:ext>
            </a:extLst>
          </p:cNvPr>
          <p:cNvSpPr/>
          <p:nvPr/>
        </p:nvSpPr>
        <p:spPr>
          <a:xfrm>
            <a:off x="690455" y="1719143"/>
            <a:ext cx="5198618" cy="3361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latin typeface="TheSans 7-Bold" pitchFamily="2" charset="0"/>
                <a:sym typeface="Wingdings" pitchFamily="2" charset="2"/>
              </a:rPr>
              <a:t>Zum Thema </a:t>
            </a: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„Intelligentes Gebäudemanagement in Südwestfalen“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latin typeface="TheSans 7-Bold" pitchFamily="2" charset="0"/>
                <a:sym typeface="Wingdings" pitchFamily="2" charset="2"/>
              </a:rPr>
              <a:t>Vorstellung des </a:t>
            </a: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Energiezwillings</a:t>
            </a:r>
            <a:r>
              <a:rPr lang="de-DE" sz="1350" dirty="0">
                <a:latin typeface="TheSans 7-Bold" pitchFamily="2" charset="0"/>
                <a:sym typeface="Wingdings" pitchFamily="2" charset="2"/>
              </a:rPr>
              <a:t>, umgesetzt und eingeführt in der Stadt Bad Berleburg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latin typeface="TheSans 7-Bold" pitchFamily="2" charset="0"/>
                <a:sym typeface="Wingdings" pitchFamily="2" charset="2"/>
              </a:rPr>
              <a:t>Präsentation eines </a:t>
            </a: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3D-Gebäudescans </a:t>
            </a:r>
            <a:r>
              <a:rPr lang="de-DE" sz="1350" dirty="0">
                <a:latin typeface="TheSans 7-Bold" pitchFamily="2" charset="0"/>
                <a:sym typeface="Wingdings" pitchFamily="2" charset="2"/>
              </a:rPr>
              <a:t>des Achenbach Buschhütten in Kreuztal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prstClr val="black"/>
                </a:solidFill>
                <a:latin typeface="TheSans 7-Bold" pitchFamily="2" charset="0"/>
                <a:sym typeface="Wingdings" pitchFamily="2" charset="2"/>
              </a:rPr>
              <a:t>Unternehmensvorstellung von </a:t>
            </a:r>
            <a:r>
              <a:rPr lang="de-DE" sz="1350" dirty="0" err="1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dotscene</a:t>
            </a:r>
            <a:r>
              <a:rPr lang="de-DE" sz="1350" dirty="0">
                <a:solidFill>
                  <a:prstClr val="black"/>
                </a:solidFill>
                <a:latin typeface="TheSans 7-Bold" pitchFamily="2" charset="0"/>
                <a:sym typeface="Wingdings" pitchFamily="2" charset="2"/>
              </a:rPr>
              <a:t>, einem Anbieter für 3D-Laserscans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350" dirty="0">
              <a:solidFill>
                <a:prstClr val="black"/>
              </a:solidFill>
              <a:latin typeface="TheSans 7-Bold" pitchFamily="2" charset="0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de-DE" sz="10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Hier geht es zum vollständigen </a:t>
            </a:r>
            <a:r>
              <a:rPr lang="de-DE" sz="1050" dirty="0" err="1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Recap</a:t>
            </a:r>
            <a:r>
              <a:rPr lang="de-DE" sz="10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: </a:t>
            </a:r>
            <a:br>
              <a:rPr lang="de-DE" sz="10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</a:br>
            <a:r>
              <a:rPr lang="de-DE" sz="1050" dirty="0">
                <a:latin typeface="TheSans 7-Bold" pitchFamily="2" charset="0"/>
                <a:sym typeface="Wingdings" pitchFamily="2" charset="2"/>
              </a:rPr>
              <a:t>https://</a:t>
            </a:r>
            <a:r>
              <a:rPr lang="de-DE" sz="1050" dirty="0" err="1">
                <a:latin typeface="TheSans 7-Bold" pitchFamily="2" charset="0"/>
                <a:sym typeface="Wingdings" pitchFamily="2" charset="2"/>
              </a:rPr>
              <a:t>smartcities-suedwestfalen.com</a:t>
            </a:r>
            <a:r>
              <a:rPr lang="de-DE" sz="1050" dirty="0">
                <a:latin typeface="TheSans 7-Bold" pitchFamily="2" charset="0"/>
                <a:sym typeface="Wingdings" pitchFamily="2" charset="2"/>
              </a:rPr>
              <a:t>/</a:t>
            </a:r>
            <a:r>
              <a:rPr lang="de-DE" sz="1050" dirty="0" err="1">
                <a:latin typeface="TheSans 7-Bold" pitchFamily="2" charset="0"/>
                <a:sym typeface="Wingdings" pitchFamily="2" charset="2"/>
              </a:rPr>
              <a:t>recap</a:t>
            </a:r>
            <a:r>
              <a:rPr lang="de-DE" sz="1050" dirty="0">
                <a:latin typeface="TheSans 7-Bold" pitchFamily="2" charset="0"/>
                <a:sym typeface="Wingdings" pitchFamily="2" charset="2"/>
              </a:rPr>
              <a:t>-intelligentes-</a:t>
            </a:r>
            <a:r>
              <a:rPr lang="de-DE" sz="1050" dirty="0" err="1">
                <a:latin typeface="TheSans 7-Bold" pitchFamily="2" charset="0"/>
                <a:sym typeface="Wingdings" pitchFamily="2" charset="2"/>
              </a:rPr>
              <a:t>gebaeudemanagement</a:t>
            </a:r>
            <a:r>
              <a:rPr lang="de-DE" sz="1050" dirty="0">
                <a:latin typeface="TheSans 7-Bold" pitchFamily="2" charset="0"/>
                <a:sym typeface="Wingdings" pitchFamily="2" charset="2"/>
              </a:rPr>
              <a:t>/</a:t>
            </a:r>
            <a:endParaRPr lang="de-DE" sz="900" dirty="0">
              <a:latin typeface="TheSans 7-Bold" pitchFamily="2" charset="0"/>
              <a:ea typeface="+mj-ea"/>
            </a:endParaRPr>
          </a:p>
        </p:txBody>
      </p:sp>
      <p:pic>
        <p:nvPicPr>
          <p:cNvPr id="5" name="Grafik 4" descr="Ein Bild, das Text, Screenshot, Person, Grafikdesign enthält.&#10;&#10;KI-generierte Inhalte können fehlerhaft sein.">
            <a:extLst>
              <a:ext uri="{FF2B5EF4-FFF2-40B4-BE49-F238E27FC236}">
                <a16:creationId xmlns:a16="http://schemas.microsoft.com/office/drawing/2014/main" id="{8C51FB14-1D8A-E947-984A-F38A32EEA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048" y="1581785"/>
            <a:ext cx="2969893" cy="19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56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974C2-39C6-5F0A-8B9F-057C4DC5E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CF86D13-E6FC-4935-73B2-6DFA5D475B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latin typeface="TheSans 7-Bold" panose="020B0502050302020203" pitchFamily="34" charset="77"/>
              </a:rPr>
              <a:t>smart cities: schule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22B483-1097-FD0C-2A59-CE57D9784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0454" y="1058316"/>
            <a:ext cx="6159233" cy="660827"/>
          </a:xfrm>
        </p:spPr>
        <p:txBody>
          <a:bodyPr/>
          <a:lstStyle/>
          <a:p>
            <a:r>
              <a:rPr lang="de-DE" sz="2800" dirty="0"/>
              <a:t>SESSION AM 16.05.2025 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47B19B7-CF08-EEA3-243F-8E568D520964}"/>
              </a:ext>
            </a:extLst>
          </p:cNvPr>
          <p:cNvSpPr/>
          <p:nvPr/>
        </p:nvSpPr>
        <p:spPr>
          <a:xfrm>
            <a:off x="690455" y="1719143"/>
            <a:ext cx="5198618" cy="2357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latin typeface="TheSans 7-Bold" pitchFamily="2" charset="0"/>
                <a:sym typeface="Wingdings" pitchFamily="2" charset="2"/>
              </a:rPr>
              <a:t>zum Thema </a:t>
            </a: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„Die Relevanz von Mobilität für eine Smart City“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latin typeface="TheSans 7-Bold" pitchFamily="2" charset="0"/>
                <a:sym typeface="Wingdings" pitchFamily="2" charset="2"/>
              </a:rPr>
              <a:t>Vorstellung des </a:t>
            </a: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smarten Gewerbegebietes Hämmer in Menden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prstClr val="black"/>
                </a:solidFill>
                <a:latin typeface="TheSans 7-Bold" pitchFamily="2" charset="0"/>
                <a:sym typeface="Wingdings" pitchFamily="2" charset="2"/>
              </a:rPr>
              <a:t>Präsentation und Vorstellung der</a:t>
            </a: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 </a:t>
            </a:r>
            <a:r>
              <a:rPr lang="de-DE" sz="1350" dirty="0" err="1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Mobidrom</a:t>
            </a: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-Datenplattform</a:t>
            </a:r>
            <a:r>
              <a:rPr lang="de-DE" sz="1350" dirty="0">
                <a:solidFill>
                  <a:prstClr val="black"/>
                </a:solidFill>
                <a:latin typeface="TheSans 7-Bold" pitchFamily="2" charset="0"/>
                <a:sym typeface="Wingdings" pitchFamily="2" charset="2"/>
              </a:rPr>
              <a:t>, entwickelt und gefördert durch das Land NRW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350" dirty="0">
              <a:solidFill>
                <a:prstClr val="black"/>
              </a:solidFill>
              <a:latin typeface="TheSans 7-Bold" pitchFamily="2" charset="0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de-DE" sz="10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Hier geht es zum vollständigen </a:t>
            </a:r>
            <a:r>
              <a:rPr lang="de-DE" sz="1050" dirty="0" err="1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Recap</a:t>
            </a:r>
            <a:r>
              <a:rPr lang="de-DE" sz="10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: </a:t>
            </a:r>
            <a:br>
              <a:rPr lang="de-DE" sz="10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</a:br>
            <a:r>
              <a:rPr lang="de-DE" sz="1050" dirty="0">
                <a:latin typeface="TheSans 7-Bold" pitchFamily="2" charset="0"/>
                <a:sym typeface="Wingdings" pitchFamily="2" charset="2"/>
              </a:rPr>
              <a:t>https://</a:t>
            </a:r>
            <a:r>
              <a:rPr lang="de-DE" sz="1050" dirty="0" err="1">
                <a:latin typeface="TheSans 7-Bold" pitchFamily="2" charset="0"/>
                <a:sym typeface="Wingdings" pitchFamily="2" charset="2"/>
              </a:rPr>
              <a:t>smartcities-suedwestfalen.com</a:t>
            </a:r>
            <a:r>
              <a:rPr lang="de-DE" sz="1050" dirty="0">
                <a:latin typeface="TheSans 7-Bold" pitchFamily="2" charset="0"/>
                <a:sym typeface="Wingdings" pitchFamily="2" charset="2"/>
              </a:rPr>
              <a:t>/smart-</a:t>
            </a:r>
            <a:r>
              <a:rPr lang="de-DE" sz="1050" dirty="0" err="1">
                <a:latin typeface="TheSans 7-Bold" pitchFamily="2" charset="0"/>
                <a:sym typeface="Wingdings" pitchFamily="2" charset="2"/>
              </a:rPr>
              <a:t>cities</a:t>
            </a:r>
            <a:r>
              <a:rPr lang="de-DE" sz="1050" dirty="0">
                <a:latin typeface="TheSans 7-Bold" pitchFamily="2" charset="0"/>
                <a:sym typeface="Wingdings" pitchFamily="2" charset="2"/>
              </a:rPr>
              <a:t>-schule-die-relevanz-von-</a:t>
            </a:r>
            <a:r>
              <a:rPr lang="de-DE" sz="1050" dirty="0" err="1">
                <a:latin typeface="TheSans 7-Bold" pitchFamily="2" charset="0"/>
                <a:sym typeface="Wingdings" pitchFamily="2" charset="2"/>
              </a:rPr>
              <a:t>mobilitaet</a:t>
            </a:r>
            <a:r>
              <a:rPr lang="de-DE" sz="1050" dirty="0">
                <a:latin typeface="TheSans 7-Bold" pitchFamily="2" charset="0"/>
                <a:sym typeface="Wingdings" pitchFamily="2" charset="2"/>
              </a:rPr>
              <a:t>/</a:t>
            </a:r>
            <a:endParaRPr lang="de-DE" sz="900" dirty="0">
              <a:latin typeface="TheSans 7-Bold" pitchFamily="2" charset="0"/>
              <a:ea typeface="+mj-ea"/>
            </a:endParaRPr>
          </a:p>
        </p:txBody>
      </p:sp>
      <p:pic>
        <p:nvPicPr>
          <p:cNvPr id="7" name="Grafik 6" descr="Ein Bild, das Text, Screenshot, Person, Grafikdesign enthält.&#10;&#10;KI-generierte Inhalte können fehlerhaft sein.">
            <a:extLst>
              <a:ext uri="{FF2B5EF4-FFF2-40B4-BE49-F238E27FC236}">
                <a16:creationId xmlns:a16="http://schemas.microsoft.com/office/drawing/2014/main" id="{21A2B4FF-1DE4-C036-3DBE-7E22C2C6D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424" y="1388729"/>
            <a:ext cx="2751140" cy="183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82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987FD-4644-2A02-D513-533D2C993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199E7E1-BD74-B9F1-ACB9-997396369C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latin typeface="TheSans 7-Bold" panose="020B0502050302020203" pitchFamily="34" charset="77"/>
              </a:rPr>
              <a:t>smart cities: schule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4417AA-4A2D-64B6-8F6C-5E949DB202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0454" y="1058316"/>
            <a:ext cx="6159233" cy="660827"/>
          </a:xfrm>
        </p:spPr>
        <p:txBody>
          <a:bodyPr/>
          <a:lstStyle/>
          <a:p>
            <a:r>
              <a:rPr lang="de-DE" sz="2800" dirty="0"/>
              <a:t>SESSION AM 29.08.2025 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AEFDCAF-7576-2CD9-4CFB-E5AB0E5BAC35}"/>
              </a:ext>
            </a:extLst>
          </p:cNvPr>
          <p:cNvSpPr/>
          <p:nvPr/>
        </p:nvSpPr>
        <p:spPr>
          <a:xfrm>
            <a:off x="690455" y="1719143"/>
            <a:ext cx="5198618" cy="2115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latin typeface="TheSans 7-Bold" pitchFamily="2" charset="0"/>
                <a:sym typeface="Wingdings" pitchFamily="2" charset="2"/>
              </a:rPr>
              <a:t>Session zum Thema </a:t>
            </a: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„Südwestfalen geht App!“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latin typeface="TheSans 7-Bold" pitchFamily="2" charset="0"/>
                <a:sym typeface="Wingdings" pitchFamily="2" charset="2"/>
              </a:rPr>
              <a:t>Vorstellung der </a:t>
            </a: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Soest App </a:t>
            </a:r>
            <a:r>
              <a:rPr lang="de-DE" sz="1350" dirty="0">
                <a:latin typeface="TheSans 7-Bold" pitchFamily="2" charset="0"/>
                <a:sym typeface="Wingdings" pitchFamily="2" charset="2"/>
              </a:rPr>
              <a:t>durch die Stadt Soest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latin typeface="TheSans 7-Bold" pitchFamily="2" charset="0"/>
                <a:sym typeface="Wingdings" pitchFamily="2" charset="2"/>
              </a:rPr>
              <a:t>Demonstration der </a:t>
            </a: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Anwendung </a:t>
            </a:r>
            <a:r>
              <a:rPr lang="de-DE" sz="1350" dirty="0" err="1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Erlebnis.Stadt</a:t>
            </a:r>
            <a:r>
              <a:rPr lang="de-DE" sz="1350" dirty="0">
                <a:latin typeface="TheSans 7-Bold" pitchFamily="2" charset="0"/>
                <a:sym typeface="Wingdings" pitchFamily="2" charset="2"/>
              </a:rPr>
              <a:t> aus Menden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350" dirty="0">
              <a:latin typeface="TheSans 7-Bold" pitchFamily="2" charset="0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endParaRPr lang="de-DE" sz="1350" dirty="0">
              <a:latin typeface="TheSans 7-Bold" pitchFamily="2" charset="0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de-DE" sz="10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Hier geht es zum vollständigen </a:t>
            </a:r>
            <a:r>
              <a:rPr lang="de-DE" sz="1050" dirty="0" err="1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Recap</a:t>
            </a:r>
            <a:r>
              <a:rPr lang="de-DE" sz="10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: </a:t>
            </a:r>
            <a:br>
              <a:rPr lang="de-DE" sz="10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</a:br>
            <a:r>
              <a:rPr lang="de-DE" sz="1050" dirty="0">
                <a:latin typeface="TheSans 7-Bold" pitchFamily="2" charset="0"/>
                <a:sym typeface="Wingdings" pitchFamily="2" charset="2"/>
              </a:rPr>
              <a:t>https://</a:t>
            </a:r>
            <a:r>
              <a:rPr lang="de-DE" sz="1050" dirty="0" err="1">
                <a:latin typeface="TheSans 7-Bold" pitchFamily="2" charset="0"/>
                <a:sym typeface="Wingdings" pitchFamily="2" charset="2"/>
              </a:rPr>
              <a:t>smartcities-suedwestfalen.com</a:t>
            </a:r>
            <a:r>
              <a:rPr lang="de-DE" sz="1050" dirty="0">
                <a:latin typeface="TheSans 7-Bold" pitchFamily="2" charset="0"/>
                <a:sym typeface="Wingdings" pitchFamily="2" charset="2"/>
              </a:rPr>
              <a:t>/</a:t>
            </a:r>
            <a:r>
              <a:rPr lang="de-DE" sz="1050" dirty="0" err="1">
                <a:latin typeface="TheSans 7-Bold" pitchFamily="2" charset="0"/>
                <a:sym typeface="Wingdings" pitchFamily="2" charset="2"/>
              </a:rPr>
              <a:t>recap</a:t>
            </a:r>
            <a:r>
              <a:rPr lang="de-DE" sz="1050" dirty="0">
                <a:latin typeface="TheSans 7-Bold" pitchFamily="2" charset="0"/>
                <a:sym typeface="Wingdings" pitchFamily="2" charset="2"/>
              </a:rPr>
              <a:t>-</a:t>
            </a:r>
            <a:r>
              <a:rPr lang="de-DE" sz="1050" dirty="0" err="1">
                <a:latin typeface="TheSans 7-Bold" pitchFamily="2" charset="0"/>
                <a:sym typeface="Wingdings" pitchFamily="2" charset="2"/>
              </a:rPr>
              <a:t>sc</a:t>
            </a:r>
            <a:r>
              <a:rPr lang="de-DE" sz="1050" dirty="0">
                <a:latin typeface="TheSans 7-Bold" pitchFamily="2" charset="0"/>
                <a:sym typeface="Wingdings" pitchFamily="2" charset="2"/>
              </a:rPr>
              <a:t>-schule-apps/</a:t>
            </a:r>
            <a:endParaRPr lang="de-DE" sz="900" dirty="0">
              <a:latin typeface="TheSans 7-Bold" pitchFamily="2" charset="0"/>
              <a:ea typeface="+mj-ea"/>
            </a:endParaRPr>
          </a:p>
        </p:txBody>
      </p:sp>
      <p:pic>
        <p:nvPicPr>
          <p:cNvPr id="5" name="Grafik 4" descr="Ein Bild, das Text, Screenshot, Person, Grafikdesign enthält.&#10;&#10;KI-generierte Inhalte können fehlerhaft sein.">
            <a:extLst>
              <a:ext uri="{FF2B5EF4-FFF2-40B4-BE49-F238E27FC236}">
                <a16:creationId xmlns:a16="http://schemas.microsoft.com/office/drawing/2014/main" id="{126B471E-9AB2-8389-836D-53F17FCA0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138" y="1492943"/>
            <a:ext cx="2637407" cy="175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62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5069A-1C39-1675-3D64-CBA82E1FD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2D880B4-6C3A-7FA2-9350-83CAD408AE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latin typeface="TheSans 7-Bold" panose="020B0502050302020203" pitchFamily="34" charset="77"/>
              </a:rPr>
              <a:t>smart cities: schule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C9381E-676F-8857-8AAD-74D648D2AE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0454" y="1058316"/>
            <a:ext cx="6159233" cy="660827"/>
          </a:xfrm>
        </p:spPr>
        <p:txBody>
          <a:bodyPr/>
          <a:lstStyle/>
          <a:p>
            <a:r>
              <a:rPr lang="de-DE" sz="2800" dirty="0"/>
              <a:t>SESSION AM 26.09.2025 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CE969B0-6394-5949-816C-1CF553F85521}"/>
              </a:ext>
            </a:extLst>
          </p:cNvPr>
          <p:cNvSpPr/>
          <p:nvPr/>
        </p:nvSpPr>
        <p:spPr>
          <a:xfrm>
            <a:off x="690455" y="1719143"/>
            <a:ext cx="51986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latin typeface="TheSans 7-Bold" pitchFamily="2" charset="0"/>
                <a:sym typeface="Wingdings" pitchFamily="2" charset="2"/>
              </a:rPr>
              <a:t>Zum Thema </a:t>
            </a: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„Wenn die Straße spricht – Smarte Verkehrsmessungen in Südwestfalen “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latin typeface="TheSans 7-Bold" pitchFamily="2" charset="0"/>
                <a:sym typeface="Wingdings" pitchFamily="2" charset="2"/>
              </a:rPr>
              <a:t>Vorstellung des </a:t>
            </a: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Soester Mobilitätsdashboard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prstClr val="black"/>
                </a:solidFill>
                <a:latin typeface="TheSans 7-Bold" pitchFamily="2" charset="0"/>
                <a:sym typeface="Wingdings" pitchFamily="2" charset="2"/>
              </a:rPr>
              <a:t>Präsentation der </a:t>
            </a: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Smiley Dashboards </a:t>
            </a:r>
            <a:r>
              <a:rPr lang="de-DE" sz="1350" dirty="0">
                <a:solidFill>
                  <a:prstClr val="black"/>
                </a:solidFill>
                <a:latin typeface="TheSans 7-Bold" pitchFamily="2" charset="0"/>
                <a:sym typeface="Wingdings" pitchFamily="2" charset="2"/>
              </a:rPr>
              <a:t>in Menden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latin typeface="TheSans 7-Bold" pitchFamily="2" charset="0"/>
                <a:sym typeface="Wingdings" pitchFamily="2" charset="2"/>
              </a:rPr>
              <a:t>Beispiel der </a:t>
            </a: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arbeitsteiligen Kooperation </a:t>
            </a:r>
            <a:r>
              <a:rPr lang="de-DE" sz="1350" dirty="0">
                <a:latin typeface="TheSans 7-Bold" pitchFamily="2" charset="0"/>
                <a:sym typeface="Wingdings" pitchFamily="2" charset="2"/>
              </a:rPr>
              <a:t>an dem Projekt </a:t>
            </a: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„</a:t>
            </a:r>
            <a:r>
              <a:rPr lang="de-DE" sz="1350" dirty="0" err="1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LuFt</a:t>
            </a:r>
            <a:r>
              <a:rPr lang="de-DE" sz="13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-Hub“ in Lünen</a:t>
            </a:r>
            <a:endParaRPr lang="de-DE" sz="1350" dirty="0">
              <a:solidFill>
                <a:prstClr val="black"/>
              </a:solidFill>
              <a:latin typeface="TheSans 7-Bold" pitchFamily="2" charset="0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endParaRPr lang="de-DE" sz="1350" dirty="0">
              <a:solidFill>
                <a:prstClr val="black"/>
              </a:solidFill>
              <a:latin typeface="TheSans 7-Bold" pitchFamily="2" charset="0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de-DE" sz="10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Hier geht es zum vollständigen </a:t>
            </a:r>
            <a:r>
              <a:rPr lang="de-DE" sz="1050" dirty="0" err="1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Recap</a:t>
            </a:r>
            <a:r>
              <a:rPr lang="de-DE" sz="10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  <a:t>: </a:t>
            </a:r>
            <a:br>
              <a:rPr lang="de-DE" sz="1050" dirty="0">
                <a:solidFill>
                  <a:srgbClr val="03A0A4"/>
                </a:solidFill>
                <a:latin typeface="TheSans 7-Bold" pitchFamily="2" charset="0"/>
                <a:sym typeface="Wingdings" pitchFamily="2" charset="2"/>
              </a:rPr>
            </a:br>
            <a:r>
              <a:rPr lang="de-DE" sz="1050" dirty="0">
                <a:latin typeface="TheSans 7-Bold" pitchFamily="2" charset="0"/>
                <a:sym typeface="Wingdings" pitchFamily="2" charset="2"/>
              </a:rPr>
              <a:t>https://</a:t>
            </a:r>
            <a:r>
              <a:rPr lang="de-DE" sz="1050" dirty="0" err="1">
                <a:latin typeface="TheSans 7-Bold" pitchFamily="2" charset="0"/>
                <a:sym typeface="Wingdings" pitchFamily="2" charset="2"/>
              </a:rPr>
              <a:t>smartcities-suedwestfalen.com</a:t>
            </a:r>
            <a:r>
              <a:rPr lang="de-DE" sz="1050" dirty="0">
                <a:latin typeface="TheSans 7-Bold" pitchFamily="2" charset="0"/>
                <a:sym typeface="Wingdings" pitchFamily="2" charset="2"/>
              </a:rPr>
              <a:t>/</a:t>
            </a:r>
            <a:r>
              <a:rPr lang="de-DE" sz="1050" dirty="0" err="1">
                <a:latin typeface="TheSans 7-Bold" pitchFamily="2" charset="0"/>
                <a:sym typeface="Wingdings" pitchFamily="2" charset="2"/>
              </a:rPr>
              <a:t>recap</a:t>
            </a:r>
            <a:r>
              <a:rPr lang="de-DE" sz="1050" dirty="0">
                <a:latin typeface="TheSans 7-Bold" pitchFamily="2" charset="0"/>
                <a:sym typeface="Wingdings" pitchFamily="2" charset="2"/>
              </a:rPr>
              <a:t>-regionaler-freitag-</a:t>
            </a:r>
            <a:r>
              <a:rPr lang="de-DE" sz="1050" dirty="0" err="1">
                <a:latin typeface="TheSans 7-Bold" pitchFamily="2" charset="0"/>
                <a:sym typeface="Wingdings" pitchFamily="2" charset="2"/>
              </a:rPr>
              <a:t>meets</a:t>
            </a:r>
            <a:r>
              <a:rPr lang="de-DE" sz="1050" dirty="0">
                <a:latin typeface="TheSans 7-Bold" pitchFamily="2" charset="0"/>
                <a:sym typeface="Wingdings" pitchFamily="2" charset="2"/>
              </a:rPr>
              <a:t>-smart-</a:t>
            </a:r>
            <a:r>
              <a:rPr lang="de-DE" sz="1050" dirty="0" err="1">
                <a:latin typeface="TheSans 7-Bold" pitchFamily="2" charset="0"/>
                <a:sym typeface="Wingdings" pitchFamily="2" charset="2"/>
              </a:rPr>
              <a:t>cities</a:t>
            </a:r>
            <a:r>
              <a:rPr lang="de-DE" sz="1050" dirty="0">
                <a:latin typeface="TheSans 7-Bold" pitchFamily="2" charset="0"/>
                <a:sym typeface="Wingdings" pitchFamily="2" charset="2"/>
              </a:rPr>
              <a:t>-schule/</a:t>
            </a:r>
            <a:endParaRPr lang="de-DE" sz="1050" dirty="0">
              <a:latin typeface="TheSans 7-Bold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de-DE" sz="900" dirty="0">
              <a:latin typeface="TheSans 7-Bold" pitchFamily="2" charset="0"/>
              <a:ea typeface="+mj-ea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B37AC81-9376-E932-FF19-5C8F90308F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24159" y="1573798"/>
            <a:ext cx="2853829" cy="16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40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52585721-F4A6-17FF-E905-F05CE581C4A1}"/>
              </a:ext>
            </a:extLst>
          </p:cNvPr>
          <p:cNvSpPr txBox="1"/>
          <p:nvPr/>
        </p:nvSpPr>
        <p:spPr>
          <a:xfrm>
            <a:off x="1074656" y="1065229"/>
            <a:ext cx="554296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8A0A4"/>
                </a:solidFill>
                <a:latin typeface="TheSans 7-Bold Caps"/>
              </a:rPr>
              <a:t>DAS MODELLPROJEKT</a:t>
            </a:r>
          </a:p>
          <a:p>
            <a:r>
              <a:rPr lang="de-DE" sz="2400" dirty="0">
                <a:solidFill>
                  <a:srgbClr val="08A0A4"/>
                </a:solidFill>
                <a:latin typeface="TheSans 7-Bold Caps"/>
              </a:rPr>
              <a:t>„SMART CITIES: 5 FÜR SÜDWESTFALEN“</a:t>
            </a:r>
          </a:p>
          <a:p>
            <a:endParaRPr lang="de-DE" sz="4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DD0CB30-CE1B-87A3-72E2-18355428F6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2602" y="174812"/>
            <a:ext cx="821292" cy="826994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A69C347-1C6C-2AD7-7653-5F4634C75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Kurzüberblick</a:t>
            </a:r>
          </a:p>
        </p:txBody>
      </p:sp>
    </p:spTree>
    <p:extLst>
      <p:ext uri="{BB962C8B-B14F-4D97-AF65-F5344CB8AC3E}">
        <p14:creationId xmlns:p14="http://schemas.microsoft.com/office/powerpoint/2010/main" val="2438347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F2DED1B6-6E8A-010A-620B-3911A795D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54" y="2955640"/>
            <a:ext cx="1610906" cy="85643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262EACF-20C1-D3C0-E7DA-2AF8D10CE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940" y="1688279"/>
            <a:ext cx="3693140" cy="339115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8A07188-EAFE-1FF3-7AEC-652C65EAC7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9660" y="2433422"/>
            <a:ext cx="1887756" cy="190086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523C32E-CC36-2DAB-5B50-E916383E6C22}"/>
              </a:ext>
            </a:extLst>
          </p:cNvPr>
          <p:cNvSpPr txBox="1"/>
          <p:nvPr/>
        </p:nvSpPr>
        <p:spPr>
          <a:xfrm>
            <a:off x="2168084" y="2773680"/>
            <a:ext cx="4828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Lumios Marker" pitchFamily="2" charset="77"/>
              </a:rPr>
              <a:t>+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CE31CD8-9292-F855-83C2-D6D280433A17}"/>
              </a:ext>
            </a:extLst>
          </p:cNvPr>
          <p:cNvSpPr txBox="1"/>
          <p:nvPr/>
        </p:nvSpPr>
        <p:spPr>
          <a:xfrm>
            <a:off x="5707091" y="2773680"/>
            <a:ext cx="4860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Lumios Marker" pitchFamily="2" charset="77"/>
              </a:rPr>
              <a:t>=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FDBCFD0-E2AD-E2AD-E49A-247BE65D3D50}"/>
              </a:ext>
            </a:extLst>
          </p:cNvPr>
          <p:cNvSpPr/>
          <p:nvPr/>
        </p:nvSpPr>
        <p:spPr>
          <a:xfrm>
            <a:off x="7907416" y="91440"/>
            <a:ext cx="1160384" cy="11002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Textplatzhalter 1">
            <a:extLst>
              <a:ext uri="{FF2B5EF4-FFF2-40B4-BE49-F238E27FC236}">
                <a16:creationId xmlns:a16="http://schemas.microsoft.com/office/drawing/2014/main" id="{A34EB29E-2AB2-7318-D23E-B7C31DD72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454" y="354370"/>
            <a:ext cx="5402262" cy="246062"/>
          </a:xfrm>
        </p:spPr>
        <p:txBody>
          <a:bodyPr/>
          <a:lstStyle/>
          <a:p>
            <a:r>
              <a:rPr lang="de-DE" dirty="0"/>
              <a:t>Kurzüberblick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D94DD0-93F0-3D48-3385-A7FF7C3868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0454" y="809213"/>
            <a:ext cx="6853346" cy="567915"/>
          </a:xfrm>
        </p:spPr>
        <p:txBody>
          <a:bodyPr/>
          <a:lstStyle/>
          <a:p>
            <a:r>
              <a:rPr lang="de-DE" sz="3200" dirty="0">
                <a:solidFill>
                  <a:srgbClr val="08A0A4"/>
                </a:solidFill>
                <a:latin typeface="TheSans 7-Bold Caps"/>
              </a:rPr>
              <a:t>REGIONALES KOOPERATIONSPROJEKT</a:t>
            </a:r>
            <a:endParaRPr lang="de-DE" dirty="0">
              <a:solidFill>
                <a:srgbClr val="08A0A4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0174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01_Folie_blanko_weiß">
  <a:themeElements>
    <a:clrScheme name="5 für SW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2A3"/>
      </a:accent1>
      <a:accent2>
        <a:srgbClr val="831F82"/>
      </a:accent2>
      <a:accent3>
        <a:srgbClr val="F9B000"/>
      </a:accent3>
      <a:accent4>
        <a:srgbClr val="E30613"/>
      </a:accent4>
      <a:accent5>
        <a:srgbClr val="009E3C"/>
      </a:accent5>
      <a:accent6>
        <a:srgbClr val="005CA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07.1_Inhaltsfolien_blanko_5&amp;AllesEcht!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08_Zwischenfolie_Verlauf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08.1_Zwischenfolie_Petrol">
  <a:themeElements>
    <a:clrScheme name="Smart Cities Südwestfalen Farbe">
      <a:dk1>
        <a:srgbClr val="000000"/>
      </a:dk1>
      <a:lt1>
        <a:srgbClr val="FFFFFF"/>
      </a:lt1>
      <a:dk2>
        <a:srgbClr val="1BA1A1"/>
      </a:dk2>
      <a:lt2>
        <a:srgbClr val="D2EEEF"/>
      </a:lt2>
      <a:accent1>
        <a:srgbClr val="6F2F9F"/>
      </a:accent1>
      <a:accent2>
        <a:srgbClr val="03A0A3"/>
      </a:accent2>
      <a:accent3>
        <a:srgbClr val="A5A5A5"/>
      </a:accent3>
      <a:accent4>
        <a:srgbClr val="FAC032"/>
      </a:accent4>
      <a:accent5>
        <a:srgbClr val="E83742"/>
      </a:accent5>
      <a:accent6>
        <a:srgbClr val="33B063"/>
      </a:accent6>
      <a:hlink>
        <a:srgbClr val="337DB9"/>
      </a:hlink>
      <a:folHlink>
        <a:srgbClr val="ABABA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08.2_Zwischenfolie_Lila">
  <a:themeElements>
    <a:clrScheme name="Smart Cities Südwestfalen Farbe">
      <a:dk1>
        <a:srgbClr val="000000"/>
      </a:dk1>
      <a:lt1>
        <a:srgbClr val="FFFFFF"/>
      </a:lt1>
      <a:dk2>
        <a:srgbClr val="1BA1A1"/>
      </a:dk2>
      <a:lt2>
        <a:srgbClr val="D2EEEF"/>
      </a:lt2>
      <a:accent1>
        <a:srgbClr val="6F2F9F"/>
      </a:accent1>
      <a:accent2>
        <a:srgbClr val="03A0A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09_Inhaltsfolien_Arnsber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0_Inhaltsfolien_BadBerlebur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1_Inhaltsfolien_Mend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2_Inhaltsfolien_Olp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3_Inhaltsfolien_Soes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4_Inhaltsfolien_Smarties_Gesamt_5&amp;AllesEcht!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2_Standard_Titel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4.1_Inhaltsfolien_Smarties_Gesamt_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_sit Template">
  <a:themeElements>
    <a:clrScheme name="Styleguide SIT">
      <a:dk1>
        <a:srgbClr val="414146"/>
      </a:dk1>
      <a:lt1>
        <a:sysClr val="window" lastClr="FFFFFF"/>
      </a:lt1>
      <a:dk2>
        <a:srgbClr val="414146"/>
      </a:dk2>
      <a:lt2>
        <a:srgbClr val="ECECEC"/>
      </a:lt2>
      <a:accent1>
        <a:srgbClr val="50BE46"/>
      </a:accent1>
      <a:accent2>
        <a:srgbClr val="414146"/>
      </a:accent2>
      <a:accent3>
        <a:srgbClr val="ECECEC"/>
      </a:accent3>
      <a:accent4>
        <a:srgbClr val="9BD78C"/>
      </a:accent4>
      <a:accent5>
        <a:srgbClr val="FF8237"/>
      </a:accent5>
      <a:accent6>
        <a:srgbClr val="8C9BFF"/>
      </a:accent6>
      <a:hlink>
        <a:srgbClr val="414146"/>
      </a:hlink>
      <a:folHlink>
        <a:srgbClr val="414146"/>
      </a:folHlink>
    </a:clrScheme>
    <a:fontScheme name="Benutzerdefiniert 58">
      <a:majorFont>
        <a:latin typeface="Sora SemiBold"/>
        <a:ea typeface=""/>
        <a:cs typeface=""/>
      </a:majorFont>
      <a:minorFont>
        <a:latin typeface="So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98a03b8a44cf7129e9f5a87ea18c640a [Read-Only]" id="{AB886F3A-D3DC-4A1F-8970-2F826F0E536A}" vid="{FFF6200F-B471-4AFD-BA9B-51D48AA1E1BE}"/>
    </a:ext>
  </a:extLst>
</a:theme>
</file>

<file path=ppt/theme/theme2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.1_Titelfolie_beschreibbar">
  <a:themeElements>
    <a:clrScheme name="Smart Cities Südwestfalen Farbe">
      <a:dk1>
        <a:srgbClr val="000000"/>
      </a:dk1>
      <a:lt1>
        <a:srgbClr val="FFFFFF"/>
      </a:lt1>
      <a:dk2>
        <a:srgbClr val="1BA1A1"/>
      </a:dk2>
      <a:lt2>
        <a:srgbClr val="D2EEEF"/>
      </a:lt2>
      <a:accent1>
        <a:srgbClr val="6F2F9F"/>
      </a:accent1>
      <a:accent2>
        <a:srgbClr val="03A0A3"/>
      </a:accent2>
      <a:accent3>
        <a:srgbClr val="A5A5A5"/>
      </a:accent3>
      <a:accent4>
        <a:srgbClr val="FAC032"/>
      </a:accent4>
      <a:accent5>
        <a:srgbClr val="E83742"/>
      </a:accent5>
      <a:accent6>
        <a:srgbClr val="33B063"/>
      </a:accent6>
      <a:hlink>
        <a:srgbClr val="337DB9"/>
      </a:hlink>
      <a:folHlink>
        <a:srgbClr val="ABABA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_Inhaltsfolie_blanko_Eck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_Folie_Agenda">
  <a:themeElements>
    <a:clrScheme name="5 für SW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2A3"/>
      </a:accent1>
      <a:accent2>
        <a:srgbClr val="831F82"/>
      </a:accent2>
      <a:accent3>
        <a:srgbClr val="F9B000"/>
      </a:accent3>
      <a:accent4>
        <a:srgbClr val="E30613"/>
      </a:accent4>
      <a:accent5>
        <a:srgbClr val="009E3C"/>
      </a:accent5>
      <a:accent6>
        <a:srgbClr val="005CA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5_Inhaltsfolie_Titel_Einleitu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4000" dirty="0">
            <a:solidFill>
              <a:srgbClr val="08A0A4"/>
            </a:solidFill>
            <a:latin typeface="TheSans 7-Bold Cap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6_Inhaltsfolie_Ecken_5&amp;REGIONALE">
  <a:themeElements>
    <a:clrScheme name="5 für SW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2A3"/>
      </a:accent1>
      <a:accent2>
        <a:srgbClr val="831F82"/>
      </a:accent2>
      <a:accent3>
        <a:srgbClr val="F9B000"/>
      </a:accent3>
      <a:accent4>
        <a:srgbClr val="E30613"/>
      </a:accent4>
      <a:accent5>
        <a:srgbClr val="009E3C"/>
      </a:accent5>
      <a:accent6>
        <a:srgbClr val="005CA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6.1_Inhaltsfolien_Ecken_5&amp;AllesEcht!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7_Inhaltsfolien_blanko_5&amp;REGIONA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8985F808BF2BB42846E8E2FE64B3C72" ma:contentTypeVersion="11" ma:contentTypeDescription="Ein neues Dokument erstellen." ma:contentTypeScope="" ma:versionID="6ce7f42fdbd5199cb42b7848a418ea4e">
  <xsd:schema xmlns:xsd="http://www.w3.org/2001/XMLSchema" xmlns:xs="http://www.w3.org/2001/XMLSchema" xmlns:p="http://schemas.microsoft.com/office/2006/metadata/properties" xmlns:ns2="c06f0b6c-801e-44e3-a29c-fc64347b6875" xmlns:ns3="201a62db-a984-454a-b4ff-5ccdce895af5" targetNamespace="http://schemas.microsoft.com/office/2006/metadata/properties" ma:root="true" ma:fieldsID="fcb1f354f6760252cc2e38aea9f62011" ns2:_="" ns3:_="">
    <xsd:import namespace="c06f0b6c-801e-44e3-a29c-fc64347b6875"/>
    <xsd:import namespace="201a62db-a984-454a-b4ff-5ccdce895a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f0b6c-801e-44e3-a29c-fc64347b68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b42059dc-cf55-4ab0-980b-9d2dbafe59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1a62db-a984-454a-b4ff-5ccdce895af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7e304cc-196f-44f3-b8a9-00a046f6f953}" ma:internalName="TaxCatchAll" ma:showField="CatchAllData" ma:web="201a62db-a984-454a-b4ff-5ccdce895a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01a62db-a984-454a-b4ff-5ccdce895af5" xsi:nil="true"/>
    <lcf76f155ced4ddcb4097134ff3c332f xmlns="c06f0b6c-801e-44e3-a29c-fc64347b687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1A519EA-4E30-4A68-99E0-67D5ABC1B0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7FBA30-CEE1-4B03-AF37-BB06BF97C8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6f0b6c-801e-44e3-a29c-fc64347b6875"/>
    <ds:schemaRef ds:uri="201a62db-a984-454a-b4ff-5ccdce895a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114847-F554-45AD-9B6A-5C8129C61CEE}">
  <ds:schemaRefs>
    <ds:schemaRef ds:uri="http://purl.org/dc/dcmitype/"/>
    <ds:schemaRef ds:uri="http://schemas.microsoft.com/office/2006/metadata/properties"/>
    <ds:schemaRef ds:uri="201a62db-a984-454a-b4ff-5ccdce895af5"/>
    <ds:schemaRef ds:uri="http://schemas.microsoft.com/office/infopath/2007/PartnerControls"/>
    <ds:schemaRef ds:uri="c06f0b6c-801e-44e3-a29c-fc64347b6875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1155</Words>
  <Application>Microsoft Macintosh PowerPoint</Application>
  <PresentationFormat>Bildschirmpräsentation (16:9)</PresentationFormat>
  <Paragraphs>194</Paragraphs>
  <Slides>27</Slides>
  <Notes>7</Notes>
  <HiddenSlides>5</HiddenSlides>
  <MMClips>0</MMClips>
  <ScaleCrop>false</ScaleCrop>
  <HeadingPairs>
    <vt:vector size="8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21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63" baseType="lpstr">
      <vt:lpstr>TheSans SemiLight Plain</vt:lpstr>
      <vt:lpstr>TheSans 7-Bold</vt:lpstr>
      <vt:lpstr>TheSans 5-Regular</vt:lpstr>
      <vt:lpstr>Sora SemiBold</vt:lpstr>
      <vt:lpstr>TheSans 6-SemiBold</vt:lpstr>
      <vt:lpstr>TheSans Black Plain</vt:lpstr>
      <vt:lpstr>TheSans 7-Bold Caps</vt:lpstr>
      <vt:lpstr>Calibri</vt:lpstr>
      <vt:lpstr>Wingdings</vt:lpstr>
      <vt:lpstr>Trebuchet MS</vt:lpstr>
      <vt:lpstr>Lumios Marker</vt:lpstr>
      <vt:lpstr>TheSans 4-SemiLight</vt:lpstr>
      <vt:lpstr>Arial</vt:lpstr>
      <vt:lpstr>Sora</vt:lpstr>
      <vt:lpstr>01_Folie_blanko_weiß</vt:lpstr>
      <vt:lpstr>02_Standard_Titelfolie</vt:lpstr>
      <vt:lpstr>02.1_Titelfolie_beschreibbar</vt:lpstr>
      <vt:lpstr>03_Inhaltsfolie_blanko_Ecken</vt:lpstr>
      <vt:lpstr>04_Folie_Agenda</vt:lpstr>
      <vt:lpstr>05_Inhaltsfolie_Titel_Einleitung</vt:lpstr>
      <vt:lpstr>06_Inhaltsfolie_Ecken_5&amp;REGIONALE</vt:lpstr>
      <vt:lpstr>06.1_Inhaltsfolien_Ecken_5&amp;AllesEcht!</vt:lpstr>
      <vt:lpstr>07_Inhaltsfolien_blanko_5&amp;REGIONALE</vt:lpstr>
      <vt:lpstr>07.1_Inhaltsfolien_blanko_5&amp;AllesEcht!</vt:lpstr>
      <vt:lpstr>08_Zwischenfolie_Verlauf</vt:lpstr>
      <vt:lpstr>08.1_Zwischenfolie_Petrol</vt:lpstr>
      <vt:lpstr>08.2_Zwischenfolie_Lila</vt:lpstr>
      <vt:lpstr>09_Inhaltsfolien_Arnsberg</vt:lpstr>
      <vt:lpstr>10_Inhaltsfolien_BadBerleburg</vt:lpstr>
      <vt:lpstr>11_Inhaltsfolien_Menden</vt:lpstr>
      <vt:lpstr>12_Inhaltsfolien_Olpe</vt:lpstr>
      <vt:lpstr>13_Inhaltsfolien_Soest</vt:lpstr>
      <vt:lpstr>14_Inhaltsfolien_Smarties_Gesamt_5&amp;AllesEcht!</vt:lpstr>
      <vt:lpstr>14.1_Inhaltsfolien_Smarties_Gesamt_5</vt:lpstr>
      <vt:lpstr>1_sit Template</vt:lpstr>
      <vt:lpstr>think-cell Folie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Herausforderung „Klimakrise“:  Starkregen, Hochwasser und Extremwetter</vt:lpstr>
      <vt:lpstr>Herausforderung:  Steigende Energiekosten, knappe Haushalte</vt:lpstr>
      <vt:lpstr>Herausforderung:  Steigende Energiekosten, knappe Haushalte</vt:lpstr>
      <vt:lpstr>Herausforderung:  Ineffiziente kommunale Abläufe &amp; hohe Kosten 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Lisa Probian</dc:creator>
  <cp:lastModifiedBy>Katharina Hogrebe</cp:lastModifiedBy>
  <cp:revision>76</cp:revision>
  <dcterms:created xsi:type="dcterms:W3CDTF">2022-12-13T09:36:21Z</dcterms:created>
  <dcterms:modified xsi:type="dcterms:W3CDTF">2026-03-06T11:01:19Z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0x010100D8985F808BF2BB42846E8E2FE64B3C72</vt:lpwstr>
  </property>
</Properties>
</file>